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1" r:id="rId2"/>
    <p:sldId id="298" r:id="rId3"/>
    <p:sldId id="322" r:id="rId4"/>
    <p:sldId id="311" r:id="rId5"/>
    <p:sldId id="305" r:id="rId6"/>
    <p:sldId id="336" r:id="rId7"/>
    <p:sldId id="312" r:id="rId8"/>
    <p:sldId id="314" r:id="rId9"/>
    <p:sldId id="317" r:id="rId10"/>
    <p:sldId id="321" r:id="rId11"/>
    <p:sldId id="319" r:id="rId12"/>
    <p:sldId id="323" r:id="rId13"/>
    <p:sldId id="33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3" r:id="rId22"/>
    <p:sldId id="332" r:id="rId23"/>
    <p:sldId id="307" r:id="rId24"/>
    <p:sldId id="302" r:id="rId25"/>
    <p:sldId id="335" r:id="rId26"/>
    <p:sldId id="315" r:id="rId27"/>
    <p:sldId id="299" r:id="rId2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84"/>
    <p:restoredTop sz="50000" autoAdjust="0"/>
  </p:normalViewPr>
  <p:slideViewPr>
    <p:cSldViewPr snapToGrid="0" snapToObjects="1">
      <p:cViewPr varScale="1">
        <p:scale>
          <a:sx n="102" d="100"/>
          <a:sy n="102" d="100"/>
        </p:scale>
        <p:origin x="202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3FF1D-6D35-449C-9AC6-9A1555012A4E}" type="doc">
      <dgm:prSet loTypeId="urn:microsoft.com/office/officeart/2005/8/layout/vList3" loCatId="list" qsTypeId="urn:microsoft.com/office/officeart/2005/8/quickstyle/simple1#1" qsCatId="simple" csTypeId="urn:microsoft.com/office/officeart/2005/8/colors/colorful5" csCatId="colorful" phldr="1"/>
      <dgm:spPr/>
    </dgm:pt>
    <dgm:pt modelId="{8B0987D5-701C-47D9-9516-7572FE18D544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GB" sz="1200" dirty="0" smtClean="0">
              <a:solidFill>
                <a:srgbClr val="000000"/>
              </a:solidFill>
              <a:latin typeface="Arial"/>
              <a:cs typeface="Arial"/>
            </a:rPr>
            <a:t>GLWD Level-1 (3,721)</a:t>
          </a:r>
          <a:endParaRPr lang="en-GB" sz="1200" dirty="0">
            <a:solidFill>
              <a:srgbClr val="000000"/>
            </a:solidFill>
            <a:latin typeface="Arial"/>
            <a:cs typeface="Arial"/>
          </a:endParaRPr>
        </a:p>
      </dgm:t>
    </dgm:pt>
    <dgm:pt modelId="{3FA71B2D-C0B2-4500-A293-B877FD0751B8}" type="parTrans" cxnId="{49F33393-799C-49F9-93AC-EEC57017D9B6}">
      <dgm:prSet/>
      <dgm:spPr/>
      <dgm:t>
        <a:bodyPr/>
        <a:lstStyle/>
        <a:p>
          <a:pPr algn="ctr"/>
          <a:endParaRPr lang="en-GB"/>
        </a:p>
      </dgm:t>
    </dgm:pt>
    <dgm:pt modelId="{BCE2572A-A447-42C1-83EC-09C4D1659A79}" type="sibTrans" cxnId="{49F33393-799C-49F9-93AC-EEC57017D9B6}">
      <dgm:prSet/>
      <dgm:spPr/>
      <dgm:t>
        <a:bodyPr/>
        <a:lstStyle/>
        <a:p>
          <a:pPr algn="ctr"/>
          <a:endParaRPr lang="en-GB"/>
        </a:p>
      </dgm:t>
    </dgm:pt>
    <dgm:pt modelId="{8839824A-EE02-4A2F-B8EA-9AFCC3A230EF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pPr algn="l"/>
          <a:r>
            <a:rPr lang="en-GB" sz="1200" dirty="0" err="1" smtClean="0">
              <a:solidFill>
                <a:srgbClr val="000000"/>
              </a:solidFill>
              <a:latin typeface="Arial"/>
              <a:cs typeface="Arial"/>
            </a:rPr>
            <a:t>GloboLakes</a:t>
          </a:r>
          <a:r>
            <a:rPr lang="en-GB" sz="1200" dirty="0" smtClean="0">
              <a:solidFill>
                <a:srgbClr val="000000"/>
              </a:solidFill>
              <a:latin typeface="Arial"/>
              <a:cs typeface="Arial"/>
            </a:rPr>
            <a:t> (~1,000)</a:t>
          </a:r>
          <a:endParaRPr lang="en-GB" sz="1200" dirty="0">
            <a:solidFill>
              <a:srgbClr val="000000"/>
            </a:solidFill>
            <a:latin typeface="Arial"/>
            <a:cs typeface="Arial"/>
          </a:endParaRPr>
        </a:p>
      </dgm:t>
    </dgm:pt>
    <dgm:pt modelId="{CCB40573-258D-4D73-B5EF-845DED55C6D1}" type="parTrans" cxnId="{75D99563-78A4-46C8-B63F-22C4E5082B2B}">
      <dgm:prSet/>
      <dgm:spPr/>
      <dgm:t>
        <a:bodyPr/>
        <a:lstStyle/>
        <a:p>
          <a:pPr algn="ctr"/>
          <a:endParaRPr lang="en-GB"/>
        </a:p>
      </dgm:t>
    </dgm:pt>
    <dgm:pt modelId="{6FBDC731-5912-42BA-BB27-87B800F59617}" type="sibTrans" cxnId="{75D99563-78A4-46C8-B63F-22C4E5082B2B}">
      <dgm:prSet/>
      <dgm:spPr/>
      <dgm:t>
        <a:bodyPr/>
        <a:lstStyle/>
        <a:p>
          <a:pPr algn="ctr"/>
          <a:endParaRPr lang="en-GB"/>
        </a:p>
      </dgm:t>
    </dgm:pt>
    <dgm:pt modelId="{7DF548C4-5DE2-4B44-9CC2-96A857FBC184}" type="pres">
      <dgm:prSet presAssocID="{2E83FF1D-6D35-449C-9AC6-9A1555012A4E}" presName="linearFlow" presStyleCnt="0">
        <dgm:presLayoutVars>
          <dgm:dir/>
          <dgm:resizeHandles val="exact"/>
        </dgm:presLayoutVars>
      </dgm:prSet>
      <dgm:spPr/>
    </dgm:pt>
    <dgm:pt modelId="{191119F4-BE9F-4460-9F6F-841E7E0A1053}" type="pres">
      <dgm:prSet presAssocID="{8B0987D5-701C-47D9-9516-7572FE18D544}" presName="composite" presStyleCnt="0"/>
      <dgm:spPr/>
    </dgm:pt>
    <dgm:pt modelId="{1483EE6C-AAB2-48FF-B301-39B8D61060ED}" type="pres">
      <dgm:prSet presAssocID="{8B0987D5-701C-47D9-9516-7572FE18D544}" presName="imgShp" presStyleLbl="fgImgPlace1" presStyleIdx="0" presStyleCnt="2"/>
      <dgm:spPr>
        <a:solidFill>
          <a:srgbClr val="3366FF"/>
        </a:solidFill>
      </dgm:spPr>
    </dgm:pt>
    <dgm:pt modelId="{A2EA17F7-8EB1-449A-9D9C-6738C03F42CE}" type="pres">
      <dgm:prSet presAssocID="{8B0987D5-701C-47D9-9516-7572FE18D544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44C760-57C7-4931-8184-28F6A31885C6}" type="pres">
      <dgm:prSet presAssocID="{BCE2572A-A447-42C1-83EC-09C4D1659A79}" presName="spacing" presStyleCnt="0"/>
      <dgm:spPr/>
    </dgm:pt>
    <dgm:pt modelId="{525DE8BE-8821-44D5-84C6-443C2C43DA2F}" type="pres">
      <dgm:prSet presAssocID="{8839824A-EE02-4A2F-B8EA-9AFCC3A230EF}" presName="composite" presStyleCnt="0"/>
      <dgm:spPr/>
    </dgm:pt>
    <dgm:pt modelId="{775BCDE3-2024-4C46-8683-7EB2FBC2D8D8}" type="pres">
      <dgm:prSet presAssocID="{8839824A-EE02-4A2F-B8EA-9AFCC3A230EF}" presName="imgShp" presStyleLbl="fgImgPlace1" presStyleIdx="1" presStyleCnt="2"/>
      <dgm:spPr>
        <a:solidFill>
          <a:schemeClr val="accent6">
            <a:lumMod val="75000"/>
          </a:schemeClr>
        </a:solidFill>
      </dgm:spPr>
    </dgm:pt>
    <dgm:pt modelId="{9D1E6A49-690E-4587-8FF8-DC75B0AE153A}" type="pres">
      <dgm:prSet presAssocID="{8839824A-EE02-4A2F-B8EA-9AFCC3A230EF}" presName="txShp" presStyleLbl="node1" presStyleIdx="1" presStyleCnt="2" custLinFactNeighborX="471" custLinFactNeighborY="2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28BB344-A45E-0A4B-9A42-E9D75F3AB2D3}" type="presOf" srcId="{8B0987D5-701C-47D9-9516-7572FE18D544}" destId="{A2EA17F7-8EB1-449A-9D9C-6738C03F42CE}" srcOrd="0" destOrd="0" presId="urn:microsoft.com/office/officeart/2005/8/layout/vList3"/>
    <dgm:cxn modelId="{49F33393-799C-49F9-93AC-EEC57017D9B6}" srcId="{2E83FF1D-6D35-449C-9AC6-9A1555012A4E}" destId="{8B0987D5-701C-47D9-9516-7572FE18D544}" srcOrd="0" destOrd="0" parTransId="{3FA71B2D-C0B2-4500-A293-B877FD0751B8}" sibTransId="{BCE2572A-A447-42C1-83EC-09C4D1659A79}"/>
    <dgm:cxn modelId="{4D018BD5-F411-AD44-9FE3-D2B19C31B0A4}" type="presOf" srcId="{8839824A-EE02-4A2F-B8EA-9AFCC3A230EF}" destId="{9D1E6A49-690E-4587-8FF8-DC75B0AE153A}" srcOrd="0" destOrd="0" presId="urn:microsoft.com/office/officeart/2005/8/layout/vList3"/>
    <dgm:cxn modelId="{75D99563-78A4-46C8-B63F-22C4E5082B2B}" srcId="{2E83FF1D-6D35-449C-9AC6-9A1555012A4E}" destId="{8839824A-EE02-4A2F-B8EA-9AFCC3A230EF}" srcOrd="1" destOrd="0" parTransId="{CCB40573-258D-4D73-B5EF-845DED55C6D1}" sibTransId="{6FBDC731-5912-42BA-BB27-87B800F59617}"/>
    <dgm:cxn modelId="{92C6A8F2-1666-A447-A797-8DE5BD7F2D64}" type="presOf" srcId="{2E83FF1D-6D35-449C-9AC6-9A1555012A4E}" destId="{7DF548C4-5DE2-4B44-9CC2-96A857FBC184}" srcOrd="0" destOrd="0" presId="urn:microsoft.com/office/officeart/2005/8/layout/vList3"/>
    <dgm:cxn modelId="{3A9C8845-F256-2C4D-BD90-4D20F21001AC}" type="presParOf" srcId="{7DF548C4-5DE2-4B44-9CC2-96A857FBC184}" destId="{191119F4-BE9F-4460-9F6F-841E7E0A1053}" srcOrd="0" destOrd="0" presId="urn:microsoft.com/office/officeart/2005/8/layout/vList3"/>
    <dgm:cxn modelId="{14D59D10-9DB6-B34B-A76C-BA5B8A34DDCB}" type="presParOf" srcId="{191119F4-BE9F-4460-9F6F-841E7E0A1053}" destId="{1483EE6C-AAB2-48FF-B301-39B8D61060ED}" srcOrd="0" destOrd="0" presId="urn:microsoft.com/office/officeart/2005/8/layout/vList3"/>
    <dgm:cxn modelId="{4AF1B415-416D-6A4F-8969-52D07B81205E}" type="presParOf" srcId="{191119F4-BE9F-4460-9F6F-841E7E0A1053}" destId="{A2EA17F7-8EB1-449A-9D9C-6738C03F42CE}" srcOrd="1" destOrd="0" presId="urn:microsoft.com/office/officeart/2005/8/layout/vList3"/>
    <dgm:cxn modelId="{D567FE8F-D5B0-9747-8544-D1DF77065A66}" type="presParOf" srcId="{7DF548C4-5DE2-4B44-9CC2-96A857FBC184}" destId="{7244C760-57C7-4931-8184-28F6A31885C6}" srcOrd="1" destOrd="0" presId="urn:microsoft.com/office/officeart/2005/8/layout/vList3"/>
    <dgm:cxn modelId="{FB23265F-7ABB-AF49-8754-2139C0069CE0}" type="presParOf" srcId="{7DF548C4-5DE2-4B44-9CC2-96A857FBC184}" destId="{525DE8BE-8821-44D5-84C6-443C2C43DA2F}" srcOrd="2" destOrd="0" presId="urn:microsoft.com/office/officeart/2005/8/layout/vList3"/>
    <dgm:cxn modelId="{9E057FAC-B4CA-9D41-833C-1F03D6D58CFF}" type="presParOf" srcId="{525DE8BE-8821-44D5-84C6-443C2C43DA2F}" destId="{775BCDE3-2024-4C46-8683-7EB2FBC2D8D8}" srcOrd="0" destOrd="0" presId="urn:microsoft.com/office/officeart/2005/8/layout/vList3"/>
    <dgm:cxn modelId="{F9CB2C71-B233-4440-BF16-DCD6D6E22086}" type="presParOf" srcId="{525DE8BE-8821-44D5-84C6-443C2C43DA2F}" destId="{9D1E6A49-690E-4587-8FF8-DC75B0AE153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644931-1AB4-4A6A-91F8-D17C2EDE4053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950D63E-6760-4517-8E2A-324D20DA82BC}">
      <dgm:prSet phldrT="[Text]"/>
      <dgm:spPr/>
      <dgm:t>
        <a:bodyPr/>
        <a:lstStyle/>
        <a:p>
          <a:r>
            <a:rPr lang="en-GB" dirty="0" smtClean="0"/>
            <a:t>Step 1: Validation of original algorithms</a:t>
          </a:r>
          <a:endParaRPr lang="en-GB" dirty="0"/>
        </a:p>
      </dgm:t>
    </dgm:pt>
    <dgm:pt modelId="{1D650C58-8F79-493E-8AC1-210E2B30127A}" type="parTrans" cxnId="{12FECE44-65BA-4BA6-8CC3-5E3CB84D441F}">
      <dgm:prSet/>
      <dgm:spPr/>
      <dgm:t>
        <a:bodyPr/>
        <a:lstStyle/>
        <a:p>
          <a:endParaRPr lang="en-GB"/>
        </a:p>
      </dgm:t>
    </dgm:pt>
    <dgm:pt modelId="{11529C93-7A86-4424-A4F6-A9A26F30FAAA}" type="sibTrans" cxnId="{12FECE44-65BA-4BA6-8CC3-5E3CB84D441F}">
      <dgm:prSet/>
      <dgm:spPr/>
      <dgm:t>
        <a:bodyPr/>
        <a:lstStyle/>
        <a:p>
          <a:endParaRPr lang="en-GB"/>
        </a:p>
      </dgm:t>
    </dgm:pt>
    <dgm:pt modelId="{AEBB2124-2EE6-46C5-AD78-421F2E5689D2}">
      <dgm:prSet phldrT="[Text]" custT="1"/>
      <dgm:spPr/>
      <dgm:t>
        <a:bodyPr/>
        <a:lstStyle/>
        <a:p>
          <a:r>
            <a:rPr lang="en-GB" sz="2000" i="0" dirty="0" smtClean="0"/>
            <a:t>Test existing algorithms using </a:t>
          </a:r>
          <a:r>
            <a:rPr lang="en-GB" sz="2000" i="1" dirty="0" smtClean="0"/>
            <a:t>in-situ</a:t>
          </a:r>
          <a:r>
            <a:rPr lang="en-GB" sz="2000" i="0" dirty="0" smtClean="0"/>
            <a:t> data.</a:t>
          </a:r>
          <a:endParaRPr lang="en-GB" sz="2000" i="0" dirty="0"/>
        </a:p>
      </dgm:t>
    </dgm:pt>
    <dgm:pt modelId="{DA391635-7D9C-4E04-A99D-F9C7DA8AC473}" type="parTrans" cxnId="{9811D72A-0FBB-43E1-8FB0-E61A0EB835E7}">
      <dgm:prSet/>
      <dgm:spPr/>
      <dgm:t>
        <a:bodyPr/>
        <a:lstStyle/>
        <a:p>
          <a:endParaRPr lang="en-GB"/>
        </a:p>
      </dgm:t>
    </dgm:pt>
    <dgm:pt modelId="{0558B896-0415-4190-B202-17F25255F9AE}" type="sibTrans" cxnId="{9811D72A-0FBB-43E1-8FB0-E61A0EB835E7}">
      <dgm:prSet/>
      <dgm:spPr/>
      <dgm:t>
        <a:bodyPr/>
        <a:lstStyle/>
        <a:p>
          <a:endParaRPr lang="en-GB"/>
        </a:p>
      </dgm:t>
    </dgm:pt>
    <dgm:pt modelId="{0052DAAE-3C0A-4075-AE08-67F55471DA93}">
      <dgm:prSet phldrT="[Text]"/>
      <dgm:spPr/>
      <dgm:t>
        <a:bodyPr/>
        <a:lstStyle/>
        <a:p>
          <a:r>
            <a:rPr lang="en-GB" dirty="0" smtClean="0"/>
            <a:t>Step 2: Retuning per cluster</a:t>
          </a:r>
          <a:endParaRPr lang="en-GB" dirty="0"/>
        </a:p>
      </dgm:t>
    </dgm:pt>
    <dgm:pt modelId="{A8A7A514-DB49-44BA-8277-5DFD9F33AD80}" type="parTrans" cxnId="{8AF1F019-CE5C-4BD6-B54A-9C4939B4CAC4}">
      <dgm:prSet/>
      <dgm:spPr/>
      <dgm:t>
        <a:bodyPr/>
        <a:lstStyle/>
        <a:p>
          <a:endParaRPr lang="en-GB"/>
        </a:p>
      </dgm:t>
    </dgm:pt>
    <dgm:pt modelId="{AFD59D9D-A2B8-4CE6-A937-B2928D215C62}" type="sibTrans" cxnId="{8AF1F019-CE5C-4BD6-B54A-9C4939B4CAC4}">
      <dgm:prSet/>
      <dgm:spPr/>
      <dgm:t>
        <a:bodyPr/>
        <a:lstStyle/>
        <a:p>
          <a:endParaRPr lang="en-GB"/>
        </a:p>
      </dgm:t>
    </dgm:pt>
    <dgm:pt modelId="{C166354E-2DE4-4264-BB90-2C0AE29C3427}">
      <dgm:prSet phldrT="[Text]" custT="1"/>
      <dgm:spPr/>
      <dgm:t>
        <a:bodyPr/>
        <a:lstStyle/>
        <a:p>
          <a:r>
            <a:rPr lang="en-GB" sz="2000" dirty="0" smtClean="0"/>
            <a:t>Retune using LIMNADES </a:t>
          </a:r>
          <a:r>
            <a:rPr lang="en-GB" sz="2000" i="1" dirty="0" smtClean="0"/>
            <a:t>in-situ</a:t>
          </a:r>
          <a:r>
            <a:rPr lang="en-GB" sz="2000" dirty="0" smtClean="0"/>
            <a:t> dataset.</a:t>
          </a:r>
          <a:endParaRPr lang="en-GB" sz="2000" dirty="0"/>
        </a:p>
      </dgm:t>
    </dgm:pt>
    <dgm:pt modelId="{6725F5B8-1E4A-4C1B-857E-180B36E137D5}" type="parTrans" cxnId="{CBCB2C89-3E17-437E-9676-72AD9297DC95}">
      <dgm:prSet/>
      <dgm:spPr/>
      <dgm:t>
        <a:bodyPr/>
        <a:lstStyle/>
        <a:p>
          <a:endParaRPr lang="en-GB"/>
        </a:p>
      </dgm:t>
    </dgm:pt>
    <dgm:pt modelId="{C45AF06E-31F4-48AB-B677-9B1FB5994065}" type="sibTrans" cxnId="{CBCB2C89-3E17-437E-9676-72AD9297DC95}">
      <dgm:prSet/>
      <dgm:spPr/>
      <dgm:t>
        <a:bodyPr/>
        <a:lstStyle/>
        <a:p>
          <a:endParaRPr lang="en-GB"/>
        </a:p>
      </dgm:t>
    </dgm:pt>
    <dgm:pt modelId="{F99D1833-9DAF-482E-959E-697E91E31C74}">
      <dgm:prSet phldrT="[Text]"/>
      <dgm:spPr/>
      <dgm:t>
        <a:bodyPr/>
        <a:lstStyle/>
        <a:p>
          <a:r>
            <a:rPr lang="en-GB" dirty="0" smtClean="0"/>
            <a:t>Step 3: Dynamic algorithm selection</a:t>
          </a:r>
          <a:endParaRPr lang="en-GB" dirty="0"/>
        </a:p>
      </dgm:t>
    </dgm:pt>
    <dgm:pt modelId="{60253AF6-A3ED-45CF-AB54-88FC1BBA4F56}" type="parTrans" cxnId="{A3FF31F2-1610-4C70-91FF-4BAACF878028}">
      <dgm:prSet/>
      <dgm:spPr/>
      <dgm:t>
        <a:bodyPr/>
        <a:lstStyle/>
        <a:p>
          <a:endParaRPr lang="en-GB"/>
        </a:p>
      </dgm:t>
    </dgm:pt>
    <dgm:pt modelId="{C3A15B27-9170-4011-A4B6-1241DA391343}" type="sibTrans" cxnId="{A3FF31F2-1610-4C70-91FF-4BAACF878028}">
      <dgm:prSet/>
      <dgm:spPr/>
      <dgm:t>
        <a:bodyPr/>
        <a:lstStyle/>
        <a:p>
          <a:endParaRPr lang="en-GB"/>
        </a:p>
      </dgm:t>
    </dgm:pt>
    <dgm:pt modelId="{0B42C6E4-9822-4270-AC57-AFD5B878F733}">
      <dgm:prSet phldrT="[Text]" custT="1"/>
      <dgm:spPr/>
      <dgm:t>
        <a:bodyPr/>
        <a:lstStyle/>
        <a:p>
          <a:r>
            <a:rPr lang="en-GB" sz="2000" dirty="0" smtClean="0"/>
            <a:t>Determine top performing algorithms per cluster.</a:t>
          </a:r>
          <a:endParaRPr lang="en-GB" sz="2000" dirty="0"/>
        </a:p>
      </dgm:t>
    </dgm:pt>
    <dgm:pt modelId="{412D0C3D-4E0A-4BA9-8F7C-CE65BA48BA5C}" type="parTrans" cxnId="{7D1B559D-888F-47F8-BBA2-A34E93D0681E}">
      <dgm:prSet/>
      <dgm:spPr/>
      <dgm:t>
        <a:bodyPr/>
        <a:lstStyle/>
        <a:p>
          <a:endParaRPr lang="en-GB"/>
        </a:p>
      </dgm:t>
    </dgm:pt>
    <dgm:pt modelId="{25D6EAB2-14F5-4878-97D3-F5B7AE494A4B}" type="sibTrans" cxnId="{7D1B559D-888F-47F8-BBA2-A34E93D0681E}">
      <dgm:prSet/>
      <dgm:spPr/>
      <dgm:t>
        <a:bodyPr/>
        <a:lstStyle/>
        <a:p>
          <a:endParaRPr lang="en-GB"/>
        </a:p>
      </dgm:t>
    </dgm:pt>
    <dgm:pt modelId="{7F93F199-4632-49CE-83F7-B6A3B38AA5B6}" type="pres">
      <dgm:prSet presAssocID="{33644931-1AB4-4A6A-91F8-D17C2EDE405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28FB0423-D7C7-47A6-97C0-866047B65B51}" type="pres">
      <dgm:prSet presAssocID="{A950D63E-6760-4517-8E2A-324D20DA82BC}" presName="composite" presStyleCnt="0"/>
      <dgm:spPr/>
    </dgm:pt>
    <dgm:pt modelId="{5A5624AB-798C-462C-9000-E053C37B1CC2}" type="pres">
      <dgm:prSet presAssocID="{A950D63E-6760-4517-8E2A-324D20DA82BC}" presName="bentUpArrow1" presStyleLbl="alignImgPlace1" presStyleIdx="0" presStyleCnt="2"/>
      <dgm:spPr/>
    </dgm:pt>
    <dgm:pt modelId="{395E54CF-8B5F-4C3E-80AE-2B2DBF9C9334}" type="pres">
      <dgm:prSet presAssocID="{A950D63E-6760-4517-8E2A-324D20DA82BC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39359C-7073-4363-A55B-5B09D74EFFFA}" type="pres">
      <dgm:prSet presAssocID="{A950D63E-6760-4517-8E2A-324D20DA82BC}" presName="ChildText" presStyleLbl="revTx" presStyleIdx="0" presStyleCnt="3" custFlipHor="1" custScaleX="150154" custLinFactNeighborX="25170" custLinFactNeighborY="-8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5A97E0-6EF8-49F3-8409-061939706CBD}" type="pres">
      <dgm:prSet presAssocID="{11529C93-7A86-4424-A4F6-A9A26F30FAAA}" presName="sibTrans" presStyleCnt="0"/>
      <dgm:spPr/>
    </dgm:pt>
    <dgm:pt modelId="{720180C5-ED3C-4EFD-B8C2-0D08DE99A873}" type="pres">
      <dgm:prSet presAssocID="{0052DAAE-3C0A-4075-AE08-67F55471DA93}" presName="composite" presStyleCnt="0"/>
      <dgm:spPr/>
    </dgm:pt>
    <dgm:pt modelId="{672ED35D-669C-44C9-A672-F6DBCFF5911E}" type="pres">
      <dgm:prSet presAssocID="{0052DAAE-3C0A-4075-AE08-67F55471DA93}" presName="bentUpArrow1" presStyleLbl="alignImgPlace1" presStyleIdx="1" presStyleCnt="2"/>
      <dgm:spPr/>
    </dgm:pt>
    <dgm:pt modelId="{DB1C1082-365D-408F-8887-C6591A33AC4D}" type="pres">
      <dgm:prSet presAssocID="{0052DAAE-3C0A-4075-AE08-67F55471DA93}" presName="ParentText" presStyleLbl="node1" presStyleIdx="1" presStyleCnt="3" custLinFactNeighborX="-1394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D721A5-F7E3-4541-B7F7-49197BDDB1BE}" type="pres">
      <dgm:prSet presAssocID="{0052DAAE-3C0A-4075-AE08-67F55471DA93}" presName="ChildText" presStyleLbl="revTx" presStyleIdx="1" presStyleCnt="3" custScaleX="141444" custLinFactNeighborX="19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0C1296-61A1-41A9-BA33-A7E0363BED12}" type="pres">
      <dgm:prSet presAssocID="{AFD59D9D-A2B8-4CE6-A937-B2928D215C62}" presName="sibTrans" presStyleCnt="0"/>
      <dgm:spPr/>
    </dgm:pt>
    <dgm:pt modelId="{A04D5B14-E25C-4C7F-978A-706CB40336AC}" type="pres">
      <dgm:prSet presAssocID="{F99D1833-9DAF-482E-959E-697E91E31C74}" presName="composite" presStyleCnt="0"/>
      <dgm:spPr/>
    </dgm:pt>
    <dgm:pt modelId="{53DBCB3E-B9E4-4733-B545-50E682A6C1A9}" type="pres">
      <dgm:prSet presAssocID="{F99D1833-9DAF-482E-959E-697E91E31C74}" presName="ParentText" presStyleLbl="node1" presStyleIdx="2" presStyleCnt="3" custLinFactNeighborX="-143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06FC3C4-27E9-4F01-8E65-3F552C834036}" type="pres">
      <dgm:prSet presAssocID="{F99D1833-9DAF-482E-959E-697E91E31C74}" presName="FinalChildText" presStyleLbl="revTx" presStyleIdx="2" presStyleCnt="3" custScaleX="134221" custLinFactNeighborX="-26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60431D9-FE6B-1444-9D1C-080804B5F387}" type="presOf" srcId="{C166354E-2DE4-4264-BB90-2C0AE29C3427}" destId="{5FD721A5-F7E3-4541-B7F7-49197BDDB1BE}" srcOrd="0" destOrd="0" presId="urn:microsoft.com/office/officeart/2005/8/layout/StepDownProcess"/>
    <dgm:cxn modelId="{6DC0D33C-AB46-3C4B-85A3-C45E25D2D7CC}" type="presOf" srcId="{0B42C6E4-9822-4270-AC57-AFD5B878F733}" destId="{106FC3C4-27E9-4F01-8E65-3F552C834036}" srcOrd="0" destOrd="0" presId="urn:microsoft.com/office/officeart/2005/8/layout/StepDownProcess"/>
    <dgm:cxn modelId="{8AF1F019-CE5C-4BD6-B54A-9C4939B4CAC4}" srcId="{33644931-1AB4-4A6A-91F8-D17C2EDE4053}" destId="{0052DAAE-3C0A-4075-AE08-67F55471DA93}" srcOrd="1" destOrd="0" parTransId="{A8A7A514-DB49-44BA-8277-5DFD9F33AD80}" sibTransId="{AFD59D9D-A2B8-4CE6-A937-B2928D215C62}"/>
    <dgm:cxn modelId="{CE73305A-2448-884B-9B98-CFFF3F982F9A}" type="presOf" srcId="{33644931-1AB4-4A6A-91F8-D17C2EDE4053}" destId="{7F93F199-4632-49CE-83F7-B6A3B38AA5B6}" srcOrd="0" destOrd="0" presId="urn:microsoft.com/office/officeart/2005/8/layout/StepDownProcess"/>
    <dgm:cxn modelId="{E0841D80-C6C7-EB4E-BB13-8D1ABA6BFEE8}" type="presOf" srcId="{AEBB2124-2EE6-46C5-AD78-421F2E5689D2}" destId="{3F39359C-7073-4363-A55B-5B09D74EFFFA}" srcOrd="0" destOrd="0" presId="urn:microsoft.com/office/officeart/2005/8/layout/StepDownProcess"/>
    <dgm:cxn modelId="{CBCB2C89-3E17-437E-9676-72AD9297DC95}" srcId="{0052DAAE-3C0A-4075-AE08-67F55471DA93}" destId="{C166354E-2DE4-4264-BB90-2C0AE29C3427}" srcOrd="0" destOrd="0" parTransId="{6725F5B8-1E4A-4C1B-857E-180B36E137D5}" sibTransId="{C45AF06E-31F4-48AB-B677-9B1FB5994065}"/>
    <dgm:cxn modelId="{12FECE44-65BA-4BA6-8CC3-5E3CB84D441F}" srcId="{33644931-1AB4-4A6A-91F8-D17C2EDE4053}" destId="{A950D63E-6760-4517-8E2A-324D20DA82BC}" srcOrd="0" destOrd="0" parTransId="{1D650C58-8F79-493E-8AC1-210E2B30127A}" sibTransId="{11529C93-7A86-4424-A4F6-A9A26F30FAAA}"/>
    <dgm:cxn modelId="{9811D72A-0FBB-43E1-8FB0-E61A0EB835E7}" srcId="{A950D63E-6760-4517-8E2A-324D20DA82BC}" destId="{AEBB2124-2EE6-46C5-AD78-421F2E5689D2}" srcOrd="0" destOrd="0" parTransId="{DA391635-7D9C-4E04-A99D-F9C7DA8AC473}" sibTransId="{0558B896-0415-4190-B202-17F25255F9AE}"/>
    <dgm:cxn modelId="{F09B934A-F297-BC48-B72F-62815FFF58CF}" type="presOf" srcId="{F99D1833-9DAF-482E-959E-697E91E31C74}" destId="{53DBCB3E-B9E4-4733-B545-50E682A6C1A9}" srcOrd="0" destOrd="0" presId="urn:microsoft.com/office/officeart/2005/8/layout/StepDownProcess"/>
    <dgm:cxn modelId="{DD6FD188-3B0C-1F4C-9EB5-40A63A3A6D18}" type="presOf" srcId="{A950D63E-6760-4517-8E2A-324D20DA82BC}" destId="{395E54CF-8B5F-4C3E-80AE-2B2DBF9C9334}" srcOrd="0" destOrd="0" presId="urn:microsoft.com/office/officeart/2005/8/layout/StepDownProcess"/>
    <dgm:cxn modelId="{A3FF31F2-1610-4C70-91FF-4BAACF878028}" srcId="{33644931-1AB4-4A6A-91F8-D17C2EDE4053}" destId="{F99D1833-9DAF-482E-959E-697E91E31C74}" srcOrd="2" destOrd="0" parTransId="{60253AF6-A3ED-45CF-AB54-88FC1BBA4F56}" sibTransId="{C3A15B27-9170-4011-A4B6-1241DA391343}"/>
    <dgm:cxn modelId="{171DDB99-CAF3-3B41-8CE5-3B69A9345EF5}" type="presOf" srcId="{0052DAAE-3C0A-4075-AE08-67F55471DA93}" destId="{DB1C1082-365D-408F-8887-C6591A33AC4D}" srcOrd="0" destOrd="0" presId="urn:microsoft.com/office/officeart/2005/8/layout/StepDownProcess"/>
    <dgm:cxn modelId="{7D1B559D-888F-47F8-BBA2-A34E93D0681E}" srcId="{F99D1833-9DAF-482E-959E-697E91E31C74}" destId="{0B42C6E4-9822-4270-AC57-AFD5B878F733}" srcOrd="0" destOrd="0" parTransId="{412D0C3D-4E0A-4BA9-8F7C-CE65BA48BA5C}" sibTransId="{25D6EAB2-14F5-4878-97D3-F5B7AE494A4B}"/>
    <dgm:cxn modelId="{14884D9B-8EAC-AC4F-AC4E-9B9C67615E80}" type="presParOf" srcId="{7F93F199-4632-49CE-83F7-B6A3B38AA5B6}" destId="{28FB0423-D7C7-47A6-97C0-866047B65B51}" srcOrd="0" destOrd="0" presId="urn:microsoft.com/office/officeart/2005/8/layout/StepDownProcess"/>
    <dgm:cxn modelId="{5998795D-8E12-AD41-87BA-03305E1741EF}" type="presParOf" srcId="{28FB0423-D7C7-47A6-97C0-866047B65B51}" destId="{5A5624AB-798C-462C-9000-E053C37B1CC2}" srcOrd="0" destOrd="0" presId="urn:microsoft.com/office/officeart/2005/8/layout/StepDownProcess"/>
    <dgm:cxn modelId="{63CC4562-BA2E-2E4E-8454-08BB8F8BE845}" type="presParOf" srcId="{28FB0423-D7C7-47A6-97C0-866047B65B51}" destId="{395E54CF-8B5F-4C3E-80AE-2B2DBF9C9334}" srcOrd="1" destOrd="0" presId="urn:microsoft.com/office/officeart/2005/8/layout/StepDownProcess"/>
    <dgm:cxn modelId="{EC8A6F35-3C1D-FE42-A355-4A371BDF98FF}" type="presParOf" srcId="{28FB0423-D7C7-47A6-97C0-866047B65B51}" destId="{3F39359C-7073-4363-A55B-5B09D74EFFFA}" srcOrd="2" destOrd="0" presId="urn:microsoft.com/office/officeart/2005/8/layout/StepDownProcess"/>
    <dgm:cxn modelId="{EB9B92DA-121B-DC41-A784-47B0EEE2B0E4}" type="presParOf" srcId="{7F93F199-4632-49CE-83F7-B6A3B38AA5B6}" destId="{D05A97E0-6EF8-49F3-8409-061939706CBD}" srcOrd="1" destOrd="0" presId="urn:microsoft.com/office/officeart/2005/8/layout/StepDownProcess"/>
    <dgm:cxn modelId="{63569D67-C88E-2C4E-9ABE-1EBF198CA6CF}" type="presParOf" srcId="{7F93F199-4632-49CE-83F7-B6A3B38AA5B6}" destId="{720180C5-ED3C-4EFD-B8C2-0D08DE99A873}" srcOrd="2" destOrd="0" presId="urn:microsoft.com/office/officeart/2005/8/layout/StepDownProcess"/>
    <dgm:cxn modelId="{1BBD9EFF-C922-DF48-A1C6-5AEC05350A9B}" type="presParOf" srcId="{720180C5-ED3C-4EFD-B8C2-0D08DE99A873}" destId="{672ED35D-669C-44C9-A672-F6DBCFF5911E}" srcOrd="0" destOrd="0" presId="urn:microsoft.com/office/officeart/2005/8/layout/StepDownProcess"/>
    <dgm:cxn modelId="{4DF35F53-DE45-614E-A15E-D42D665E4B84}" type="presParOf" srcId="{720180C5-ED3C-4EFD-B8C2-0D08DE99A873}" destId="{DB1C1082-365D-408F-8887-C6591A33AC4D}" srcOrd="1" destOrd="0" presId="urn:microsoft.com/office/officeart/2005/8/layout/StepDownProcess"/>
    <dgm:cxn modelId="{2AE8A1F9-C90E-2648-82E2-F54B02AA0F76}" type="presParOf" srcId="{720180C5-ED3C-4EFD-B8C2-0D08DE99A873}" destId="{5FD721A5-F7E3-4541-B7F7-49197BDDB1BE}" srcOrd="2" destOrd="0" presId="urn:microsoft.com/office/officeart/2005/8/layout/StepDownProcess"/>
    <dgm:cxn modelId="{233B8FB2-EA1D-6246-B8F3-54D88AB1A1B7}" type="presParOf" srcId="{7F93F199-4632-49CE-83F7-B6A3B38AA5B6}" destId="{250C1296-61A1-41A9-BA33-A7E0363BED12}" srcOrd="3" destOrd="0" presId="urn:microsoft.com/office/officeart/2005/8/layout/StepDownProcess"/>
    <dgm:cxn modelId="{BF84893C-BD0B-EF49-AE57-F66008207F0B}" type="presParOf" srcId="{7F93F199-4632-49CE-83F7-B6A3B38AA5B6}" destId="{A04D5B14-E25C-4C7F-978A-706CB40336AC}" srcOrd="4" destOrd="0" presId="urn:microsoft.com/office/officeart/2005/8/layout/StepDownProcess"/>
    <dgm:cxn modelId="{21A353A3-687E-8B41-83AC-63BBB0CDC714}" type="presParOf" srcId="{A04D5B14-E25C-4C7F-978A-706CB40336AC}" destId="{53DBCB3E-B9E4-4733-B545-50E682A6C1A9}" srcOrd="0" destOrd="0" presId="urn:microsoft.com/office/officeart/2005/8/layout/StepDownProcess"/>
    <dgm:cxn modelId="{DA83AA21-DB42-C04E-BBCF-D896B54906C5}" type="presParOf" srcId="{A04D5B14-E25C-4C7F-978A-706CB40336AC}" destId="{106FC3C4-27E9-4F01-8E65-3F552C83403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A17F7-8EB1-449A-9D9C-6738C03F42CE}">
      <dsp:nvSpPr>
        <dsp:cNvPr id="0" name=""/>
        <dsp:cNvSpPr/>
      </dsp:nvSpPr>
      <dsp:spPr>
        <a:xfrm rot="10800000">
          <a:off x="593754" y="100"/>
          <a:ext cx="1995228" cy="364787"/>
        </a:xfrm>
        <a:prstGeom prst="homePlate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861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rgbClr val="000000"/>
              </a:solidFill>
              <a:latin typeface="Arial"/>
              <a:cs typeface="Arial"/>
            </a:rPr>
            <a:t>GLWD Level-1 (3,721)</a:t>
          </a:r>
          <a:endParaRPr lang="en-GB" sz="1200" kern="1200" dirty="0">
            <a:solidFill>
              <a:srgbClr val="000000"/>
            </a:solidFill>
            <a:latin typeface="Arial"/>
            <a:cs typeface="Arial"/>
          </a:endParaRPr>
        </a:p>
      </dsp:txBody>
      <dsp:txXfrm rot="10800000">
        <a:off x="684951" y="100"/>
        <a:ext cx="1904031" cy="364787"/>
      </dsp:txXfrm>
    </dsp:sp>
    <dsp:sp modelId="{1483EE6C-AAB2-48FF-B301-39B8D61060ED}">
      <dsp:nvSpPr>
        <dsp:cNvPr id="0" name=""/>
        <dsp:cNvSpPr/>
      </dsp:nvSpPr>
      <dsp:spPr>
        <a:xfrm>
          <a:off x="411360" y="100"/>
          <a:ext cx="364787" cy="364787"/>
        </a:xfrm>
        <a:prstGeom prst="ellipse">
          <a:avLst/>
        </a:prstGeom>
        <a:solidFill>
          <a:srgbClr val="33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E6A49-690E-4587-8FF8-DC75B0AE153A}">
      <dsp:nvSpPr>
        <dsp:cNvPr id="0" name=""/>
        <dsp:cNvSpPr/>
      </dsp:nvSpPr>
      <dsp:spPr>
        <a:xfrm rot="10800000">
          <a:off x="603151" y="456182"/>
          <a:ext cx="1995228" cy="364787"/>
        </a:xfrm>
        <a:prstGeom prst="homePlate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861" tIns="45720" rIns="85344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err="1" smtClean="0">
              <a:solidFill>
                <a:srgbClr val="000000"/>
              </a:solidFill>
              <a:latin typeface="Arial"/>
              <a:cs typeface="Arial"/>
            </a:rPr>
            <a:t>GloboLakes</a:t>
          </a:r>
          <a:r>
            <a:rPr lang="en-GB" sz="1200" kern="1200" dirty="0" smtClean="0">
              <a:solidFill>
                <a:srgbClr val="000000"/>
              </a:solidFill>
              <a:latin typeface="Arial"/>
              <a:cs typeface="Arial"/>
            </a:rPr>
            <a:t> (~1,000)</a:t>
          </a:r>
          <a:endParaRPr lang="en-GB" sz="1200" kern="1200" dirty="0">
            <a:solidFill>
              <a:srgbClr val="000000"/>
            </a:solidFill>
            <a:latin typeface="Arial"/>
            <a:cs typeface="Arial"/>
          </a:endParaRPr>
        </a:p>
      </dsp:txBody>
      <dsp:txXfrm rot="10800000">
        <a:off x="694348" y="456182"/>
        <a:ext cx="1904031" cy="364787"/>
      </dsp:txXfrm>
    </dsp:sp>
    <dsp:sp modelId="{775BCDE3-2024-4C46-8683-7EB2FBC2D8D8}">
      <dsp:nvSpPr>
        <dsp:cNvPr id="0" name=""/>
        <dsp:cNvSpPr/>
      </dsp:nvSpPr>
      <dsp:spPr>
        <a:xfrm>
          <a:off x="411360" y="456084"/>
          <a:ext cx="364787" cy="364787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624AB-798C-462C-9000-E053C37B1CC2}">
      <dsp:nvSpPr>
        <dsp:cNvPr id="0" name=""/>
        <dsp:cNvSpPr/>
      </dsp:nvSpPr>
      <dsp:spPr>
        <a:xfrm rot="5400000">
          <a:off x="367867" y="1610571"/>
          <a:ext cx="1382371" cy="157378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E54CF-8B5F-4C3E-80AE-2B2DBF9C9334}">
      <dsp:nvSpPr>
        <dsp:cNvPr id="0" name=""/>
        <dsp:cNvSpPr/>
      </dsp:nvSpPr>
      <dsp:spPr>
        <a:xfrm>
          <a:off x="1623" y="78184"/>
          <a:ext cx="2327099" cy="1628894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Step 1: Validation of original algorithms</a:t>
          </a:r>
          <a:endParaRPr lang="en-GB" sz="2300" kern="1200" dirty="0"/>
        </a:p>
      </dsp:txBody>
      <dsp:txXfrm>
        <a:off x="81153" y="157714"/>
        <a:ext cx="2168039" cy="1469834"/>
      </dsp:txXfrm>
    </dsp:sp>
    <dsp:sp modelId="{3F39359C-7073-4363-A55B-5B09D74EFFFA}">
      <dsp:nvSpPr>
        <dsp:cNvPr id="0" name=""/>
        <dsp:cNvSpPr/>
      </dsp:nvSpPr>
      <dsp:spPr>
        <a:xfrm flipH="1">
          <a:off x="2330297" y="222780"/>
          <a:ext cx="2541372" cy="1316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i="0" kern="1200" dirty="0" smtClean="0"/>
            <a:t>Test existing algorithms using </a:t>
          </a:r>
          <a:r>
            <a:rPr lang="en-GB" sz="2000" i="1" kern="1200" dirty="0" smtClean="0"/>
            <a:t>in-situ</a:t>
          </a:r>
          <a:r>
            <a:rPr lang="en-GB" sz="2000" i="0" kern="1200" dirty="0" smtClean="0"/>
            <a:t> data.</a:t>
          </a:r>
          <a:endParaRPr lang="en-GB" sz="2000" i="0" kern="1200" dirty="0"/>
        </a:p>
      </dsp:txBody>
      <dsp:txXfrm>
        <a:off x="2330297" y="222780"/>
        <a:ext cx="2541372" cy="1316544"/>
      </dsp:txXfrm>
    </dsp:sp>
    <dsp:sp modelId="{672ED35D-669C-44C9-A672-F6DBCFF5911E}">
      <dsp:nvSpPr>
        <dsp:cNvPr id="0" name=""/>
        <dsp:cNvSpPr/>
      </dsp:nvSpPr>
      <dsp:spPr>
        <a:xfrm rot="5400000">
          <a:off x="2501007" y="3440357"/>
          <a:ext cx="1382371" cy="157378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3089511"/>
            <a:satOff val="-703"/>
            <a:lumOff val="113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1C1082-365D-408F-8887-C6591A33AC4D}">
      <dsp:nvSpPr>
        <dsp:cNvPr id="0" name=""/>
        <dsp:cNvSpPr/>
      </dsp:nvSpPr>
      <dsp:spPr>
        <a:xfrm>
          <a:off x="1810155" y="1907970"/>
          <a:ext cx="2327099" cy="162889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Step 2: Retuning per cluster</a:t>
          </a:r>
          <a:endParaRPr lang="en-GB" sz="2300" kern="1200" dirty="0"/>
        </a:p>
      </dsp:txBody>
      <dsp:txXfrm>
        <a:off x="1889685" y="1987500"/>
        <a:ext cx="2168039" cy="1469834"/>
      </dsp:txXfrm>
    </dsp:sp>
    <dsp:sp modelId="{5FD721A5-F7E3-4541-B7F7-49197BDDB1BE}">
      <dsp:nvSpPr>
        <dsp:cNvPr id="0" name=""/>
        <dsp:cNvSpPr/>
      </dsp:nvSpPr>
      <dsp:spPr>
        <a:xfrm>
          <a:off x="4143467" y="2063322"/>
          <a:ext cx="2393954" cy="1316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Retune using LIMNADES </a:t>
          </a:r>
          <a:r>
            <a:rPr lang="en-GB" sz="2000" i="1" kern="1200" dirty="0" smtClean="0"/>
            <a:t>in-situ</a:t>
          </a:r>
          <a:r>
            <a:rPr lang="en-GB" sz="2000" kern="1200" dirty="0" smtClean="0"/>
            <a:t> dataset.</a:t>
          </a:r>
          <a:endParaRPr lang="en-GB" sz="2000" kern="1200" dirty="0"/>
        </a:p>
      </dsp:txBody>
      <dsp:txXfrm>
        <a:off x="4143467" y="2063322"/>
        <a:ext cx="2393954" cy="1316544"/>
      </dsp:txXfrm>
    </dsp:sp>
    <dsp:sp modelId="{53DBCB3E-B9E4-4733-B545-50E682A6C1A9}">
      <dsp:nvSpPr>
        <dsp:cNvPr id="0" name=""/>
        <dsp:cNvSpPr/>
      </dsp:nvSpPr>
      <dsp:spPr>
        <a:xfrm>
          <a:off x="3934522" y="3737756"/>
          <a:ext cx="2327099" cy="1628894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dirty="0" smtClean="0"/>
            <a:t>Step 3: Dynamic algorithm selection</a:t>
          </a:r>
          <a:endParaRPr lang="en-GB" sz="2300" kern="1200" dirty="0"/>
        </a:p>
      </dsp:txBody>
      <dsp:txXfrm>
        <a:off x="4014052" y="3817286"/>
        <a:ext cx="2168039" cy="1469834"/>
      </dsp:txXfrm>
    </dsp:sp>
    <dsp:sp modelId="{106FC3C4-27E9-4F01-8E65-3F552C834036}">
      <dsp:nvSpPr>
        <dsp:cNvPr id="0" name=""/>
        <dsp:cNvSpPr/>
      </dsp:nvSpPr>
      <dsp:spPr>
        <a:xfrm>
          <a:off x="6259826" y="3893108"/>
          <a:ext cx="2271704" cy="1316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/>
            <a:t>Determine top performing algorithms per cluster.</a:t>
          </a:r>
          <a:endParaRPr lang="en-GB" sz="2000" kern="1200" dirty="0"/>
        </a:p>
      </dsp:txBody>
      <dsp:txXfrm>
        <a:off x="6259826" y="3893108"/>
        <a:ext cx="2271704" cy="1316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2C7D0-C620-7640-A93E-3B47D8C2A919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B8F39-C3E3-954D-87D0-D6F546B29E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7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morning,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thank very much the organisers for inviting my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give this talk in this influential event. And pass Andrew’s apologies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not being able to attend.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use these 10 minutes to scratch actually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surface on EO uses and challenges for inland water quality giving a perspective of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hopefully raise some discussion points.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short for Global Observatory of Lake responses to Environmental Change and one of it’s aims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 an operational system for remote sensing of lakes.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5-year project wholly funded by the UK’s Natural Environment Research Council.  It’s a consortium of researchers from 6 different UK university and research institutes and includes not only EO scientists – but also lake ecologists, ecosystem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statisticians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85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F9ECC-31ED-4A2B-A041-CDA1F08B0A8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156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Reparameterised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the ratios within each cluster.  For the semi analytical we chose the phytoplankton absorption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cluster.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not the only performance stats used – using 10 criteria (Brewing) in total which include MAPE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RMSE etc.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Vagelis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paper slide –algorithms perform in specific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ranges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morning,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thank very much the organisers for inviting my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give this talk in this influential event. And pass Andrew’s apologies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not being able to attend.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use these 10 minutes to scratch actually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surface on EO uses and challenges for inland water quality giving a perspective of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hopefully raise some discussion points.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short for Global Observatory of Lake responses to Environmental Change and one of it’s aims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 an operational system for remote sensing of lakes.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5-year project wholly funded by the UK’s Natural Environment Research Council.  It’s a consortium of researchers from 6 different UK university and research institutes and includes not only EO scientists – but also lake ecologists, ecosystem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statisticians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morning,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thank very much the organisers for inviting my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give this talk in this influential event. And pass Andrew’s apologies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not being able to attend.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use these 10 minutes to scratch actually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surface on EO uses and challenges for inland water quality giving a perspective of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hopefully raise some discussion points.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short for Global Observatory of Lake responses to Environmental Change and one of it’s aims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 an operational system for remote sensing of lakes.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5-year project wholly funded by the UK’s Natural Environment Research Council.  It’s a consortium of researchers from 6 different UK university and research institutes and includes not only EO scientists – but also lake ecologists, ecosystem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statisticians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morning,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thank very much the organisers for inviting my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give this talk in this influential event. And pass Andrew’s apologies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not being able to attend.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use these 10 minutes to scratch actually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surface on EO uses and challenges for inland water quality giving a perspective of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hopefully raise some discussion points.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short for Global Observatory of Lake responses to Environmental Change and one of it’s aims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 an operational system for remote sensing of lakes.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5-year project wholly funded by the UK’s Natural Environment Research Council.  It’s a consortium of researchers from 6 different UK university and research institutes and includes not only EO scientists – but also lake ecologists, ecosystem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statisticians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53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morning,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thank very much the organisers for inviting my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give this talk in this influential event. And pass Andrew’s apologies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not being able to attend.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use these 10 minutes to scratch actually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surface on EO uses and challenges for inland water quality giving a perspective of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hopefully raise some discussion points.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short for Global Observatory of Lake responses to Environmental Change and one of it’s aims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 an operational system for remote sensing of lakes.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5-year project wholly funded by the UK’s Natural Environment Research Council.  It’s a consortium of researchers from 6 different UK university and research institutes and includes not only EO scientists – but also lake ecologists, ecosystem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statisticians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57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morning,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would like to thank very much the organisers for inviting my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give this talk in this influential event. And pass Andrew’s apologies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not being able to attend.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use these 10 minutes to scratch actually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surface on EO uses and challenges for inland water quality giving a perspective of 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hopefully raise some discussion points.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short for Global Observatory of Lake responses to Environmental Change and one of it’s aims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develop an operational system for remote sensing of lakes.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GloboLakes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5-year project wholly funded by the UK’s Natural Environment Research Council.  It’s a consortium of researchers from 6 different UK university and research institutes and includes not only EO scientists – but also lake ecologists, ecosystem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statisticians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02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5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5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8F39-C3E3-954D-87D0-D6F546B29E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9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1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55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0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7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0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1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5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50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2AEA-E296-4540-B2FF-C9A411B2CD1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1D231-4989-9B42-8FA0-645676131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google.co.uk/url?sa=i&amp;source=images&amp;cd=&amp;cad=rja&amp;docid=po1JvGbLqJkgYM&amp;tbnid=TfZYPDNRPUga0M:&amp;ved=0CAgQjRwwAA&amp;url=http://www.resc.rdg.ac.uk/&amp;ei=FjV6UdflEMKb0QWAmYDIDA&amp;psig=AFQjCNGdhXnWD_bZJ4fJdaENnZwZzB9K2Q&amp;ust=1367049878402166" TargetMode="External"/><Relationship Id="rId12" Type="http://schemas.openxmlformats.org/officeDocument/2006/relationships/image" Target="../media/image9.png"/><Relationship Id="rId13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4.tif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5.ti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Relationship Id="rId9" Type="http://schemas.microsoft.com/office/2007/relationships/diagramDrawing" Target="../diagrams/drawing2.xml"/><Relationship Id="rId10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tiff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2.JPG"/><Relationship Id="rId6" Type="http://schemas.openxmlformats.org/officeDocument/2006/relationships/image" Target="../media/image43.png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45.jpe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2.jpe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1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4.jpeg"/><Relationship Id="rId6" Type="http://schemas.microsoft.com/office/2007/relationships/hdphoto" Target="../media/hdphoto1.wdp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emf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0.png"/><Relationship Id="rId6" Type="http://schemas.openxmlformats.org/officeDocument/2006/relationships/image" Target="../media/image21.tiff"/><Relationship Id="rId7" Type="http://schemas.openxmlformats.org/officeDocument/2006/relationships/image" Target="../media/image10.emf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3.tif"/><Relationship Id="rId6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540000">
            <a:off x="-218498" y="-130710"/>
            <a:ext cx="9510975" cy="713323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2903735"/>
            <a:ext cx="9163050" cy="3973525"/>
          </a:xfrm>
          <a:prstGeom prst="rect">
            <a:avLst/>
          </a:prstGeom>
          <a:gradFill flip="none" rotWithShape="1">
            <a:gsLst>
              <a:gs pos="5000">
                <a:schemeClr val="bg1">
                  <a:alpha val="0"/>
                </a:schemeClr>
              </a:gs>
              <a:gs pos="65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305" y="990866"/>
            <a:ext cx="9144000" cy="5483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i="1" dirty="0" err="1">
                <a:latin typeface="+mj-lt"/>
              </a:rPr>
              <a:t>GloboLakes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smtClean="0">
                <a:latin typeface="+mj-lt"/>
              </a:rPr>
              <a:t>update: </a:t>
            </a:r>
            <a:r>
              <a:rPr lang="en-US" sz="3200" b="1" i="1" dirty="0">
                <a:latin typeface="+mj-lt"/>
              </a:rPr>
              <a:t>algorithm assessment across a range of optical water </a:t>
            </a:r>
            <a:r>
              <a:rPr lang="en-US" sz="3200" b="1" i="1" dirty="0" smtClean="0">
                <a:latin typeface="+mj-lt"/>
              </a:rPr>
              <a:t>types</a:t>
            </a:r>
          </a:p>
          <a:p>
            <a:pPr algn="ctr">
              <a:spcAft>
                <a:spcPts val="600"/>
              </a:spcAft>
            </a:pPr>
            <a:r>
              <a:rPr lang="en-US" sz="3200" b="1" i="1" dirty="0" smtClean="0">
                <a:latin typeface="+mj-lt"/>
              </a:rPr>
              <a:t> </a:t>
            </a:r>
            <a:endParaRPr lang="en-US" sz="3200" b="1" i="1" dirty="0">
              <a:latin typeface="+mj-lt"/>
            </a:endParaRPr>
          </a:p>
          <a:p>
            <a:pPr algn="ctr">
              <a:spcAft>
                <a:spcPts val="600"/>
              </a:spcAft>
            </a:pPr>
            <a:endParaRPr lang="en-US" sz="3200" b="1" i="1" dirty="0" smtClean="0">
              <a:latin typeface="+mj-lt"/>
            </a:endParaRP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+mj-lt"/>
            </a:endParaRPr>
          </a:p>
          <a:p>
            <a:pPr algn="ctr">
              <a:spcAft>
                <a:spcPts val="600"/>
              </a:spcAft>
            </a:pPr>
            <a:endParaRPr lang="en-US" sz="3200" b="1" i="1" dirty="0" smtClean="0">
              <a:latin typeface="+mj-lt"/>
            </a:endParaRPr>
          </a:p>
          <a:p>
            <a:pPr algn="ctr">
              <a:spcAft>
                <a:spcPts val="600"/>
              </a:spcAft>
            </a:pPr>
            <a:endParaRPr lang="en-US" sz="3200" b="1" i="1" dirty="0" smtClean="0">
              <a:latin typeface="+mj-lt"/>
            </a:endParaRPr>
          </a:p>
          <a:p>
            <a:pPr algn="ctr">
              <a:spcAft>
                <a:spcPts val="600"/>
              </a:spcAft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Global Observatory of Lake Responses to Environmental Change </a:t>
            </a:r>
            <a:r>
              <a:rPr lang="en-US" sz="2000" b="1" i="1" dirty="0" smtClean="0">
                <a:latin typeface="+mj-lt"/>
              </a:rPr>
              <a:t> 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latin typeface="+mj-lt"/>
              <a:cs typeface="Avenir Next Medium"/>
            </a:endParaRPr>
          </a:p>
          <a:p>
            <a:pPr>
              <a:lnSpc>
                <a:spcPct val="120000"/>
              </a:lnSpc>
            </a:pPr>
            <a:endParaRPr lang="en-US" sz="2000" dirty="0" smtClean="0">
              <a:latin typeface="+mj-lt"/>
              <a:cs typeface="Avenir Next Medium"/>
            </a:endParaRPr>
          </a:p>
          <a:p>
            <a:pPr>
              <a:lnSpc>
                <a:spcPct val="120000"/>
              </a:lnSpc>
            </a:pPr>
            <a:endParaRPr lang="en-US" sz="2000" dirty="0">
              <a:latin typeface="+mj-lt"/>
              <a:cs typeface="Avenir Next Medium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512" y="95084"/>
            <a:ext cx="1811115" cy="73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63050" cy="831671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anner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7589" y="-87345"/>
            <a:ext cx="1032038" cy="116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934" y="5994545"/>
            <a:ext cx="830713" cy="578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971346" y="5894533"/>
            <a:ext cx="1851865" cy="4548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 descr="pml_logo_RGB[3]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81603" y="5916755"/>
            <a:ext cx="1896683" cy="3568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237352" y="6349415"/>
            <a:ext cx="1052535" cy="4540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513236" y="6326566"/>
            <a:ext cx="526160" cy="48616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2" descr="http://www.resc.rdg.ac.uk/images/UoRlogoColour_small.png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04753" y="6422879"/>
            <a:ext cx="1051872" cy="33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hevron 3"/>
          <p:cNvSpPr/>
          <p:nvPr/>
        </p:nvSpPr>
        <p:spPr>
          <a:xfrm>
            <a:off x="2296425" y="5786238"/>
            <a:ext cx="153950" cy="886210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 flipH="1">
            <a:off x="7334526" y="5786238"/>
            <a:ext cx="171173" cy="886209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92" y="80846"/>
            <a:ext cx="3858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n>
                  <a:solidFill>
                    <a:schemeClr val="tx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IOCCG-21 Committee Meeting</a:t>
            </a:r>
          </a:p>
          <a:p>
            <a:r>
              <a:rPr lang="en-GB" sz="2000" dirty="0" smtClean="0">
                <a:ln>
                  <a:solidFill>
                    <a:schemeClr val="tx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March 1-3 2016, Santa Monica </a:t>
            </a:r>
            <a:r>
              <a:rPr lang="en-GB" sz="2000" dirty="0" smtClean="0">
                <a:ln>
                  <a:solidFill>
                    <a:schemeClr val="tx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USA</a:t>
            </a:r>
            <a:endParaRPr lang="en-GB" sz="2000" dirty="0">
              <a:ln>
                <a:solidFill>
                  <a:schemeClr val="tx2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Picture 19" descr="UoS-logo.pdf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6290047" y="41891610"/>
            <a:ext cx="3087347" cy="1231039"/>
          </a:xfrm>
          <a:prstGeom prst="rect">
            <a:avLst/>
          </a:prstGeom>
        </p:spPr>
      </p:pic>
      <p:pic>
        <p:nvPicPr>
          <p:cNvPr id="25" name="Picture 24" descr="UoS-logo.pdf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6442447" y="42044010"/>
            <a:ext cx="3087347" cy="1231039"/>
          </a:xfrm>
          <a:prstGeom prst="rect">
            <a:avLst/>
          </a:prstGeom>
        </p:spPr>
      </p:pic>
      <p:pic>
        <p:nvPicPr>
          <p:cNvPr id="26" name="Picture 25" descr="UoS-logo.pdf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6594847" y="42196410"/>
            <a:ext cx="3087347" cy="1231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UoS-logo.pdf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426554" y="5928858"/>
            <a:ext cx="1678525" cy="6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"/>
          <a:stretch/>
        </p:blipFill>
        <p:spPr>
          <a:xfrm>
            <a:off x="1371365" y="1146048"/>
            <a:ext cx="5943835" cy="50831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2584" y="203645"/>
            <a:ext cx="2682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Clustering Results</a:t>
            </a:r>
          </a:p>
        </p:txBody>
      </p:sp>
      <p:sp>
        <p:nvSpPr>
          <p:cNvPr id="16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0" name="Picture 9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0397" r="214" b="10826"/>
          <a:stretch/>
        </p:blipFill>
        <p:spPr>
          <a:xfrm>
            <a:off x="4274546" y="2065062"/>
            <a:ext cx="4836571" cy="38182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727" y="902208"/>
            <a:ext cx="1074077" cy="5450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Cluster 1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Cluster2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Cluster3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Cluster4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Cluster5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Cluster6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Cluster7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Cluster8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Cluster9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Cluster10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Cluster11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Cluster12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Cluster13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69060" y="902207"/>
            <a:ext cx="4324582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Very high PC (scum)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Dominance of Pigments + ACDOM over ISM 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Clear waters</a:t>
            </a:r>
            <a:r>
              <a:rPr lang="en-GB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CHLA+PC+SPM+ACDOM moderate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Very high SPM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Very high SPM + CHLA + ACDOM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Very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igh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Chla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+ PC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igh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Chla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+ PC</a:t>
            </a:r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Chla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+PC+SPM+ACDOM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low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Very high CDOM + ISM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Low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aPH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* / High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aNAP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* + CDOM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Moderate CHLA + PC High SPM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Very clear waters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1207804" y="1121664"/>
            <a:ext cx="0" cy="512064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12584" y="203645"/>
            <a:ext cx="2682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Clustering Results</a:t>
            </a:r>
          </a:p>
        </p:txBody>
      </p:sp>
      <p:sp>
        <p:nvSpPr>
          <p:cNvPr id="14" name="Oval 13"/>
          <p:cNvSpPr/>
          <p:nvPr/>
        </p:nvSpPr>
        <p:spPr>
          <a:xfrm rot="20779945">
            <a:off x="6440757" y="2303313"/>
            <a:ext cx="550847" cy="28328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 rot="20178454">
            <a:off x="5295926" y="3711055"/>
            <a:ext cx="1617662" cy="201887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 rot="20933534">
            <a:off x="5825740" y="4526055"/>
            <a:ext cx="1070542" cy="34335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 rot="21358724">
            <a:off x="5341401" y="4222318"/>
            <a:ext cx="1688931" cy="1152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 rot="20047993">
            <a:off x="6853689" y="2547333"/>
            <a:ext cx="701264" cy="3301321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 rot="20664006">
            <a:off x="5568323" y="3742084"/>
            <a:ext cx="1218692" cy="945594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 rot="20664006">
            <a:off x="6158722" y="2630418"/>
            <a:ext cx="551727" cy="1005848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 rot="20664006">
            <a:off x="4920030" y="3576454"/>
            <a:ext cx="2139012" cy="1994166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 rot="20542390">
            <a:off x="6081692" y="2604357"/>
            <a:ext cx="1282256" cy="2697749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4812500" y="4834126"/>
            <a:ext cx="2929808" cy="744344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 rot="20033104">
            <a:off x="6005020" y="3615933"/>
            <a:ext cx="1243866" cy="2149859"/>
          </a:xfrm>
          <a:prstGeom prst="ellipse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7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39" name="Picture 38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6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41372700"/>
              </p:ext>
            </p:extLst>
          </p:nvPr>
        </p:nvGraphicFramePr>
        <p:xfrm>
          <a:off x="530038" y="921559"/>
          <a:ext cx="8578734" cy="5444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12584" y="203645"/>
            <a:ext cx="3019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Validation Procedure</a:t>
            </a:r>
          </a:p>
        </p:txBody>
      </p:sp>
      <p:sp>
        <p:nvSpPr>
          <p:cNvPr id="13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0" name="Picture 9" descr="UoS-logo.pdf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0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705132"/>
              </p:ext>
            </p:extLst>
          </p:nvPr>
        </p:nvGraphicFramePr>
        <p:xfrm>
          <a:off x="179789" y="990465"/>
          <a:ext cx="4356791" cy="5283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827"/>
                <a:gridCol w="864096"/>
                <a:gridCol w="1216841"/>
                <a:gridCol w="1340027"/>
              </a:tblGrid>
              <a:tr h="168853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 smtClean="0">
                          <a:latin typeface="Arial"/>
                          <a:cs typeface="Arial"/>
                        </a:rPr>
                        <a:t>Constituent</a:t>
                      </a:r>
                      <a:endParaRPr lang="en-GB" sz="10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latin typeface="Arial"/>
                          <a:cs typeface="Arial"/>
                        </a:rPr>
                        <a:t>Type</a:t>
                      </a:r>
                      <a:endParaRPr lang="en-GB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latin typeface="Arial"/>
                          <a:cs typeface="Arial"/>
                        </a:rPr>
                        <a:t>Model</a:t>
                      </a:r>
                      <a:endParaRPr lang="en-GB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Arial"/>
                          <a:cs typeface="Arial"/>
                        </a:rPr>
                        <a:t>Reference</a:t>
                      </a:r>
                      <a:endParaRPr lang="en-GB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430">
                <a:tc rowSpan="10"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Chlorophyll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Empirical NIR-red BR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 2-Band 708/665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Gilerson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al., 2010,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Gurlin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al., 2011,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Gons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al., 2005.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854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 2-Band 753/665</a:t>
                      </a:r>
                    </a:p>
                    <a:p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Gilerson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al., 2010,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Gitelson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al., 2011,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Moses et al., 2009.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00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 3-Band 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Gitelson</a:t>
                      </a:r>
                      <a:r>
                        <a:rPr lang="en-GB" sz="1000" b="1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 2008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,</a:t>
                      </a:r>
                      <a:endParaRPr lang="en-GB" sz="1000" b="1" dirty="0" smtClean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Gitelson</a:t>
                      </a:r>
                      <a:r>
                        <a:rPr lang="en-GB" sz="1000" b="1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 2011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Gurlin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al., 2011,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Moses et al., 2009. 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84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 NDCI 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Mishra et al. 2012</a:t>
                      </a:r>
                      <a:r>
                        <a:rPr lang="en-GB" sz="1000" b="1" i="1" dirty="0" smtClean="0">
                          <a:latin typeface="+mn-lt"/>
                          <a:cs typeface="Arial"/>
                        </a:rPr>
                        <a:t>.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0696">
                <a:tc vMerge="1">
                  <a:txBody>
                    <a:bodyPr/>
                    <a:lstStyle/>
                    <a:p>
                      <a:endParaRPr lang="en-GB" sz="12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Empirical OC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 OC2E</a:t>
                      </a:r>
                    </a:p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 OC3E</a:t>
                      </a:r>
                    </a:p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 OC4E 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O’Reilly et al. 2000.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377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Neural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Network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err="1" smtClean="0">
                          <a:latin typeface="+mn-lt"/>
                          <a:cs typeface="Arial"/>
                        </a:rPr>
                        <a:t>NN_Chl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NN_IOP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err="1" smtClean="0">
                          <a:latin typeface="+mn-lt"/>
                          <a:cs typeface="Arial"/>
                        </a:rPr>
                        <a:t>Ioannou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et al., 2013.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61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Analytical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 QAA [Turbid]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Mishra et al., 2013.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63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 GSM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err="1" smtClean="0">
                          <a:latin typeface="+mn-lt"/>
                          <a:cs typeface="Arial" panose="020B0604020202020204" pitchFamily="34" charset="0"/>
                        </a:rPr>
                        <a:t>Maritorena</a:t>
                      </a:r>
                      <a:r>
                        <a:rPr lang="en-GB" sz="1000" b="1" dirty="0" smtClean="0">
                          <a:latin typeface="+mn-lt"/>
                          <a:cs typeface="Arial" panose="020B0604020202020204" pitchFamily="34" charset="0"/>
                        </a:rPr>
                        <a:t> et al.,</a:t>
                      </a:r>
                      <a:r>
                        <a:rPr lang="en-GB" sz="1000" b="1" baseline="0" dirty="0" smtClean="0">
                          <a:latin typeface="+mn-lt"/>
                          <a:cs typeface="Arial" panose="020B0604020202020204" pitchFamily="34" charset="0"/>
                        </a:rPr>
                        <a:t> 2002.</a:t>
                      </a:r>
                      <a:endParaRPr lang="en-GB" sz="1000" b="1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600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MERIS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Matrix Inversion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 panose="020B0604020202020204" pitchFamily="34" charset="0"/>
                        </a:rPr>
                        <a:t>Boss &amp;</a:t>
                      </a:r>
                      <a:r>
                        <a:rPr lang="en-GB" sz="1000" b="1" baseline="0" dirty="0" smtClean="0"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000" b="1" baseline="0" dirty="0" err="1" smtClean="0">
                          <a:latin typeface="+mn-lt"/>
                          <a:cs typeface="Arial" panose="020B0604020202020204" pitchFamily="34" charset="0"/>
                        </a:rPr>
                        <a:t>Roesler</a:t>
                      </a:r>
                      <a:r>
                        <a:rPr lang="en-GB" sz="1000" b="1" baseline="0" dirty="0" smtClean="0">
                          <a:latin typeface="+mn-lt"/>
                          <a:cs typeface="Arial" panose="020B0604020202020204" pitchFamily="34" charset="0"/>
                        </a:rPr>
                        <a:t>, 2006.</a:t>
                      </a:r>
                      <a:endParaRPr lang="en-GB" sz="1000" b="1" dirty="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2184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Peak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Height Method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MPH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 panose="020B0604020202020204" pitchFamily="34" charset="0"/>
                        </a:rPr>
                        <a:t>Matthews et al., 2012.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745481"/>
              </p:ext>
            </p:extLst>
          </p:nvPr>
        </p:nvGraphicFramePr>
        <p:xfrm>
          <a:off x="4679705" y="1001812"/>
          <a:ext cx="4356791" cy="282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827"/>
                <a:gridCol w="864096"/>
                <a:gridCol w="1065623"/>
                <a:gridCol w="1491245"/>
              </a:tblGrid>
              <a:tr h="168853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 smtClean="0">
                          <a:latin typeface="Arial"/>
                          <a:cs typeface="Arial"/>
                        </a:rPr>
                        <a:t>Constituent</a:t>
                      </a:r>
                      <a:endParaRPr lang="en-GB" sz="10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latin typeface="Arial"/>
                          <a:cs typeface="Arial"/>
                        </a:rPr>
                        <a:t>Type</a:t>
                      </a:r>
                      <a:endParaRPr lang="en-GB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latin typeface="Arial"/>
                          <a:cs typeface="Arial"/>
                        </a:rPr>
                        <a:t>Model</a:t>
                      </a:r>
                      <a:endParaRPr lang="en-GB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Arial"/>
                          <a:cs typeface="Arial"/>
                        </a:rPr>
                        <a:t>Reference</a:t>
                      </a:r>
                      <a:endParaRPr lang="en-GB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652">
                <a:tc rowSpan="4"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Suspended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Particulate Matter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Empirical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Binding red</a:t>
                      </a:r>
                    </a:p>
                    <a:p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Zhang 708</a:t>
                      </a:r>
                    </a:p>
                    <a:p>
                      <a:r>
                        <a:rPr lang="en-GB" sz="1000" b="1" baseline="0" dirty="0" err="1" smtClean="0">
                          <a:latin typeface="+mn-lt"/>
                          <a:cs typeface="Arial"/>
                        </a:rPr>
                        <a:t>Vantrepotte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665</a:t>
                      </a:r>
                    </a:p>
                    <a:p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POWERS 560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Binding et al., 2006,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Zhang et al., 2010,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Vantrepotte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al., 2011,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Eleveld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al., 2008.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29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latin typeface="+mn-lt"/>
                          <a:cs typeface="Arial"/>
                        </a:rPr>
                        <a:t>D’Sa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665/560</a:t>
                      </a:r>
                    </a:p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Dekker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490,560</a:t>
                      </a:r>
                    </a:p>
                    <a:p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Dekker 560,665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D’Sa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l., 2007,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Dekker et al., 2002.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753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err="1" smtClean="0">
                          <a:latin typeface="+mn-lt"/>
                          <a:cs typeface="Arial"/>
                        </a:rPr>
                        <a:t>Loisel</a:t>
                      </a: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 3-Band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err="1" smtClean="0">
                          <a:latin typeface="+mn-lt"/>
                          <a:cs typeface="Arial"/>
                        </a:rPr>
                        <a:t>Loisel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et al., 2014.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61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Analytical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Binding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A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err="1" smtClean="0">
                          <a:latin typeface="+mn-lt"/>
                          <a:cs typeface="Arial"/>
                        </a:rPr>
                        <a:t>Nechad</a:t>
                      </a: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 665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err="1" smtClean="0">
                          <a:latin typeface="+mn-lt"/>
                          <a:cs typeface="Arial"/>
                        </a:rPr>
                        <a:t>Nechad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681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latin typeface="+mn-lt"/>
                          <a:cs typeface="Arial"/>
                        </a:rPr>
                        <a:t>Nechad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708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latin typeface="+mn-lt"/>
                          <a:cs typeface="Arial"/>
                        </a:rPr>
                        <a:t>Nechad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753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Binding et al.,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2010,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err="1" smtClean="0">
                          <a:latin typeface="+mn-lt"/>
                          <a:cs typeface="Arial"/>
                        </a:rPr>
                        <a:t>Nechad</a:t>
                      </a: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 et al.,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2010.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806300"/>
              </p:ext>
            </p:extLst>
          </p:nvPr>
        </p:nvGraphicFramePr>
        <p:xfrm>
          <a:off x="4679705" y="3954140"/>
          <a:ext cx="4356791" cy="1520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827"/>
                <a:gridCol w="864096"/>
                <a:gridCol w="1065623"/>
                <a:gridCol w="149124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 smtClean="0">
                          <a:latin typeface="Arial"/>
                          <a:cs typeface="Arial"/>
                        </a:rPr>
                        <a:t>Constituent</a:t>
                      </a:r>
                      <a:endParaRPr lang="en-GB" sz="10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latin typeface="Arial"/>
                          <a:cs typeface="Arial"/>
                        </a:rPr>
                        <a:t>Type</a:t>
                      </a:r>
                      <a:endParaRPr lang="en-GB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>
                          <a:latin typeface="Arial"/>
                          <a:cs typeface="Arial"/>
                        </a:rPr>
                        <a:t>Model</a:t>
                      </a:r>
                      <a:endParaRPr lang="en-GB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Arial"/>
                          <a:cs typeface="Arial"/>
                        </a:rPr>
                        <a:t>Reference</a:t>
                      </a:r>
                      <a:endParaRPr lang="en-GB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604">
                <a:tc rowSpan="3">
                  <a:txBody>
                    <a:bodyPr/>
                    <a:lstStyle/>
                    <a:p>
                      <a:r>
                        <a:rPr lang="en-GB" sz="1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Phycocyanin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Empirical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latin typeface="+mn-lt"/>
                          <a:cs typeface="Arial"/>
                        </a:rPr>
                        <a:t>Duan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709/620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Duan</a:t>
                      </a:r>
                      <a:r>
                        <a:rPr lang="en-GB" sz="1000" b="1" baseline="0" dirty="0" smtClean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 et al., 2012.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753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16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err="1" smtClean="0">
                          <a:latin typeface="+mn-lt"/>
                          <a:cs typeface="Arial"/>
                        </a:rPr>
                        <a:t>Duan</a:t>
                      </a: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 3-Band</a:t>
                      </a:r>
                    </a:p>
                    <a:p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Song 3-Band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err="1" smtClean="0">
                          <a:latin typeface="+mn-lt"/>
                          <a:cs typeface="Arial"/>
                        </a:rPr>
                        <a:t>Duan</a:t>
                      </a: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 et al., 2012,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Song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et al., 2013.</a:t>
                      </a:r>
                      <a:endParaRPr lang="en-GB" sz="1000" b="1" dirty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61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Analytical</a:t>
                      </a: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Mishra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QAA 13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Mishra QAA 14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latin typeface="+mn-lt"/>
                          <a:cs typeface="Arial"/>
                        </a:rPr>
                        <a:t>Simis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Mishra et al., 2013,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latin typeface="+mn-lt"/>
                          <a:cs typeface="Arial"/>
                        </a:rPr>
                        <a:t>Mishra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et al., 2014,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baseline="0" dirty="0" err="1" smtClean="0">
                          <a:latin typeface="+mn-lt"/>
                          <a:cs typeface="Arial"/>
                        </a:rPr>
                        <a:t>Simis</a:t>
                      </a:r>
                      <a:r>
                        <a:rPr lang="en-GB" sz="1000" b="1" baseline="0" dirty="0" smtClean="0">
                          <a:latin typeface="+mn-lt"/>
                          <a:cs typeface="Arial"/>
                        </a:rPr>
                        <a:t> et al., 2005.</a:t>
                      </a:r>
                      <a:endParaRPr lang="en-GB" sz="1000" b="1" dirty="0" smtClean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12584" y="203645"/>
            <a:ext cx="2638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Algorithms Tested</a:t>
            </a:r>
          </a:p>
        </p:txBody>
      </p:sp>
      <p:sp>
        <p:nvSpPr>
          <p:cNvPr id="21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4" name="Picture 13" descr="UoS-logo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" y="1322325"/>
            <a:ext cx="6408000" cy="5003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" b="36516"/>
          <a:stretch/>
        </p:blipFill>
        <p:spPr>
          <a:xfrm>
            <a:off x="5710698" y="1647120"/>
            <a:ext cx="3400419" cy="43537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954" y="1138844"/>
            <a:ext cx="3009208" cy="5045825"/>
          </a:xfrm>
          <a:prstGeom prst="rect">
            <a:avLst/>
          </a:prstGeom>
          <a:noFill/>
          <a:ln w="28575">
            <a:solidFill>
              <a:srgbClr val="FF0000">
                <a:alpha val="5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618807" y="1138843"/>
            <a:ext cx="590400" cy="5045825"/>
          </a:xfrm>
          <a:prstGeom prst="rect">
            <a:avLst/>
          </a:prstGeom>
          <a:noFill/>
          <a:ln w="28575">
            <a:solidFill>
              <a:srgbClr val="007434">
                <a:alpha val="5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8373" y="1138842"/>
            <a:ext cx="396754" cy="5045825"/>
          </a:xfrm>
          <a:prstGeom prst="rect">
            <a:avLst/>
          </a:prstGeom>
          <a:noFill/>
          <a:ln w="28575">
            <a:solidFill>
              <a:schemeClr val="accent6">
                <a:lumMod val="75000"/>
                <a:alpha val="5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702231" y="1138841"/>
            <a:ext cx="590400" cy="5045825"/>
          </a:xfrm>
          <a:prstGeom prst="rect">
            <a:avLst/>
          </a:prstGeom>
          <a:noFill/>
          <a:ln w="28575">
            <a:solidFill>
              <a:srgbClr val="0070C0">
                <a:alpha val="5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5346109" y="1138844"/>
            <a:ext cx="295200" cy="5045825"/>
          </a:xfrm>
          <a:prstGeom prst="rect">
            <a:avLst/>
          </a:prstGeom>
          <a:noFill/>
          <a:ln w="28575">
            <a:solidFill>
              <a:srgbClr val="7030A0">
                <a:alpha val="5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579422" y="1100695"/>
            <a:ext cx="15046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NIR-red BR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704448" y="1104158"/>
            <a:ext cx="15046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OC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4258373" y="1097136"/>
            <a:ext cx="15046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NN</a:t>
            </a:r>
            <a:endParaRPr lang="en-GB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793158" y="1099718"/>
            <a:ext cx="15046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ALY</a:t>
            </a:r>
            <a:endParaRPr lang="en-GB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262979" y="1100694"/>
            <a:ext cx="15046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MPH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1012584" y="203645"/>
            <a:ext cx="5778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Results from un-tuned algorithms: Step 1</a:t>
            </a:r>
          </a:p>
        </p:txBody>
      </p:sp>
      <p:sp>
        <p:nvSpPr>
          <p:cNvPr id="32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23" name="Picture 22" descr="UoS-logo.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35" y="1246915"/>
            <a:ext cx="40482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Only 5 of the algorithms tested predicted </a:t>
            </a:r>
            <a:r>
              <a:rPr lang="en-GB" i="1" dirty="0" smtClean="0"/>
              <a:t>chl</a:t>
            </a:r>
            <a:r>
              <a:rPr lang="en-GB" dirty="0" smtClean="0"/>
              <a:t> within an acceptable error budget (R</a:t>
            </a:r>
            <a:r>
              <a:rPr lang="en-GB" baseline="30000" dirty="0" smtClean="0"/>
              <a:t>2</a:t>
            </a:r>
            <a:r>
              <a:rPr lang="en-GB" dirty="0" smtClean="0"/>
              <a:t> &gt; than 0.6 and 0.6&lt;slope&lt;1.4).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Of these, 4 were based on the reflectance ratio 708/665.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4 algorithms based on reflectance ratio 708/665 performed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Gurling</a:t>
            </a:r>
            <a:r>
              <a:rPr lang="en-GB" dirty="0" smtClean="0"/>
              <a:t> 2011 was shown to produced the most satisfactory results over the full LIMNADES dataset.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697629" y="774486"/>
            <a:ext cx="4120188" cy="5466269"/>
            <a:chOff x="4697629" y="774486"/>
            <a:chExt cx="4120188" cy="54662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941"/>
            <a:stretch/>
          </p:blipFill>
          <p:spPr>
            <a:xfrm>
              <a:off x="4697629" y="876340"/>
              <a:ext cx="4120188" cy="52625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10"/>
            <a:stretch/>
          </p:blipFill>
          <p:spPr>
            <a:xfrm>
              <a:off x="8656742" y="774486"/>
              <a:ext cx="161075" cy="5466269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012584" y="203645"/>
            <a:ext cx="3793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Top Performing Algorithms</a:t>
            </a:r>
          </a:p>
        </p:txBody>
      </p:sp>
      <p:sp>
        <p:nvSpPr>
          <p:cNvPr id="21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4" name="Picture 13" descr="UoS-logo.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8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2"/>
          <a:stretch/>
        </p:blipFill>
        <p:spPr>
          <a:xfrm>
            <a:off x="309974" y="666217"/>
            <a:ext cx="8342460" cy="58175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banner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9884" y="203645"/>
            <a:ext cx="6672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Cluster Pattern for Modelled vs Measured </a:t>
            </a:r>
            <a:r>
              <a:rPr lang="en-US" sz="2400" dirty="0" err="1" smtClean="0">
                <a:solidFill>
                  <a:schemeClr val="tx2"/>
                </a:solidFill>
                <a:latin typeface="Arial"/>
                <a:cs typeface="Arial"/>
              </a:rPr>
              <a:t>Chl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 a</a:t>
            </a:r>
          </a:p>
        </p:txBody>
      </p:sp>
      <p:sp>
        <p:nvSpPr>
          <p:cNvPr id="13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0" name="Picture 9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423111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819" y="2069868"/>
            <a:ext cx="807997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Algorithms were </a:t>
            </a:r>
            <a:r>
              <a:rPr lang="en-GB" sz="3200" b="1" dirty="0" err="1" smtClean="0"/>
              <a:t>reparameterised</a:t>
            </a:r>
            <a:r>
              <a:rPr lang="en-GB" sz="3200" dirty="0" smtClean="0"/>
              <a:t> using the LIMNADES dataset.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smtClean="0"/>
              <a:t>Model coefficients were determined for </a:t>
            </a:r>
            <a:r>
              <a:rPr lang="en-GB" sz="3200" b="1" dirty="0" smtClean="0"/>
              <a:t>each</a:t>
            </a:r>
            <a:r>
              <a:rPr lang="en-GB" sz="3200" dirty="0" smtClean="0"/>
              <a:t> individual cluster.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12584" y="203645"/>
            <a:ext cx="615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  <a:latin typeface="Arial"/>
                <a:cs typeface="Arial"/>
              </a:rPr>
              <a:t>Reparameterising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using 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LIMNADES: Step 2</a:t>
            </a:r>
            <a:endParaRPr lang="en-US" sz="24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3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0" name="Picture 9" descr="UoS-logo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410585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60" b="13839"/>
          <a:stretch/>
        </p:blipFill>
        <p:spPr>
          <a:xfrm>
            <a:off x="162413" y="831892"/>
            <a:ext cx="4043592" cy="559461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banner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3129" y="1720722"/>
            <a:ext cx="48047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Some algorithms performed well in several clusters (</a:t>
            </a:r>
            <a:r>
              <a:rPr lang="en-GB" dirty="0" err="1" smtClean="0"/>
              <a:t>Gons</a:t>
            </a:r>
            <a:r>
              <a:rPr lang="en-GB" dirty="0" smtClean="0"/>
              <a:t>, B708toB665, QAA).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band ratio 708/665 variable was still the optimal parameter when considering individual clusters (with </a:t>
            </a:r>
            <a:r>
              <a:rPr lang="en-GB" dirty="0" err="1" smtClean="0"/>
              <a:t>Gons</a:t>
            </a:r>
            <a:r>
              <a:rPr lang="en-GB" dirty="0" smtClean="0"/>
              <a:t> and </a:t>
            </a:r>
            <a:r>
              <a:rPr lang="en-GB" dirty="0" err="1" smtClean="0"/>
              <a:t>Gilerson</a:t>
            </a:r>
            <a:r>
              <a:rPr lang="en-GB" dirty="0" smtClean="0"/>
              <a:t> modifications).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Some clusters were poorly represented by the tested algorithms.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Six different algorithms were highlighted as the best performers in the 13 clusters. 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1012584" y="216345"/>
            <a:ext cx="6514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Top </a:t>
            </a:r>
            <a:r>
              <a:rPr lang="en-US" sz="2000" dirty="0">
                <a:solidFill>
                  <a:schemeClr val="tx2"/>
                </a:solidFill>
                <a:latin typeface="Arial"/>
                <a:cs typeface="Arial"/>
              </a:rPr>
              <a:t>performing algorithms for dynamic </a:t>
            </a: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selection: Step 3</a:t>
            </a:r>
            <a:endParaRPr lang="en-US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26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7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2" name="Picture 11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89" y="3768827"/>
            <a:ext cx="4569645" cy="263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52" y="946840"/>
            <a:ext cx="4320000" cy="243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" y="1009650"/>
            <a:ext cx="4320000" cy="23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23301" y="2242126"/>
            <a:ext cx="149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Y=0.7692x + 0.4175</a:t>
            </a:r>
          </a:p>
          <a:p>
            <a:r>
              <a:rPr lang="en-GB" sz="1200" dirty="0" smtClean="0"/>
              <a:t>R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=0.698</a:t>
            </a:r>
          </a:p>
          <a:p>
            <a:r>
              <a:rPr lang="en-GB" sz="1200" dirty="0" smtClean="0"/>
              <a:t>MAPE=164.5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82016" y="2280712"/>
            <a:ext cx="1657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Y=0.7863x + 0.311</a:t>
            </a:r>
          </a:p>
          <a:p>
            <a:r>
              <a:rPr lang="en-GB" sz="1200" dirty="0" smtClean="0"/>
              <a:t>R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=0.7891</a:t>
            </a:r>
          </a:p>
          <a:p>
            <a:r>
              <a:rPr lang="en-GB" sz="1200" dirty="0" smtClean="0"/>
              <a:t>MAPE=84.67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23757" y="5267056"/>
            <a:ext cx="1697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Y=0.8313x + 0.2197</a:t>
            </a:r>
          </a:p>
          <a:p>
            <a:r>
              <a:rPr lang="en-GB" sz="1200" dirty="0" smtClean="0"/>
              <a:t>R</a:t>
            </a:r>
            <a:r>
              <a:rPr lang="en-GB" sz="1200" baseline="30000" dirty="0" smtClean="0"/>
              <a:t>2</a:t>
            </a:r>
            <a:r>
              <a:rPr lang="en-GB" sz="1200" dirty="0" smtClean="0"/>
              <a:t>=0.7969</a:t>
            </a:r>
          </a:p>
          <a:p>
            <a:r>
              <a:rPr lang="en-GB" sz="1200" dirty="0" smtClean="0"/>
              <a:t>MAPE=92.96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286" y="3548194"/>
            <a:ext cx="30008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Retuning per cluster produces more accurate results than a standard algorithm.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Further improvements are evident when using the best performing algorithm per cluster.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0025" y="734484"/>
            <a:ext cx="2921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Gurlin</a:t>
            </a:r>
            <a:r>
              <a:rPr lang="en-GB" sz="1400" dirty="0" smtClean="0"/>
              <a:t> 2011 original output</a:t>
            </a:r>
            <a:endParaRPr lang="en-GB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187524" y="734484"/>
            <a:ext cx="3815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Band ratio 708/665 retuned per cluster</a:t>
            </a:r>
            <a:endParaRPr lang="en-GB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293689" y="3437965"/>
            <a:ext cx="4260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Dynamic algorithm selection per cluster</a:t>
            </a:r>
            <a:endParaRPr lang="en-GB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1012584" y="203645"/>
            <a:ext cx="4199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Validation results: three steps</a:t>
            </a:r>
            <a:endParaRPr lang="en-US" sz="24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5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6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9" name="Picture 18" descr="UoS-logo.pdf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25284" y="203645"/>
            <a:ext cx="2374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The </a:t>
            </a: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Consortium</a:t>
            </a:r>
          </a:p>
        </p:txBody>
      </p:sp>
      <p:sp>
        <p:nvSpPr>
          <p:cNvPr id="20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2885" y="1008779"/>
            <a:ext cx="5759867" cy="529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26616" y="1008779"/>
            <a:ext cx="5736136" cy="5291989"/>
            <a:chOff x="1477434" y="990599"/>
            <a:chExt cx="5736136" cy="5291989"/>
          </a:xfrm>
        </p:grpSpPr>
        <p:sp>
          <p:nvSpPr>
            <p:cNvPr id="11" name="Rectangle 10"/>
            <p:cNvSpPr/>
            <p:nvPr/>
          </p:nvSpPr>
          <p:spPr>
            <a:xfrm>
              <a:off x="1477434" y="990599"/>
              <a:ext cx="5723457" cy="2590801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85901" y="5015624"/>
              <a:ext cx="2688166" cy="1266964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45367" y="3681545"/>
              <a:ext cx="4068203" cy="1262988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77435" y="3672061"/>
              <a:ext cx="1617133" cy="1266964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16397" y="5019600"/>
              <a:ext cx="2997173" cy="1262988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2886" y="1008778"/>
            <a:ext cx="5759866" cy="5291990"/>
            <a:chOff x="1453704" y="990598"/>
            <a:chExt cx="5759866" cy="5291990"/>
          </a:xfrm>
        </p:grpSpPr>
        <p:sp>
          <p:nvSpPr>
            <p:cNvPr id="18" name="Rectangle 17"/>
            <p:cNvSpPr/>
            <p:nvPr/>
          </p:nvSpPr>
          <p:spPr>
            <a:xfrm>
              <a:off x="3172210" y="3672061"/>
              <a:ext cx="4028681" cy="1266964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77434" y="990598"/>
              <a:ext cx="5736136" cy="259080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477434" y="5019600"/>
              <a:ext cx="2738963" cy="1262988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53704" y="3581400"/>
              <a:ext cx="1691664" cy="1438199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16397" y="5015624"/>
              <a:ext cx="2997173" cy="1262988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4286" y="854893"/>
            <a:ext cx="5778466" cy="5445875"/>
            <a:chOff x="1435104" y="836713"/>
            <a:chExt cx="5778466" cy="5445875"/>
          </a:xfrm>
        </p:grpSpPr>
        <p:sp>
          <p:nvSpPr>
            <p:cNvPr id="27" name="Rectangle 26"/>
            <p:cNvSpPr/>
            <p:nvPr/>
          </p:nvSpPr>
          <p:spPr>
            <a:xfrm>
              <a:off x="1453703" y="5015624"/>
              <a:ext cx="2738963" cy="1262988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435104" y="836713"/>
              <a:ext cx="5778466" cy="4107820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11993" y="5015624"/>
              <a:ext cx="2976069" cy="1266964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64440" y="2739501"/>
            <a:ext cx="214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Arial"/>
                <a:cs typeface="Arial"/>
              </a:rPr>
              <a:t>Earth observation</a:t>
            </a:r>
          </a:p>
          <a:p>
            <a:r>
              <a:rPr lang="en-GB" b="1" dirty="0" smtClean="0">
                <a:latin typeface="Arial"/>
                <a:cs typeface="Arial"/>
              </a:rPr>
              <a:t>scientists</a:t>
            </a:r>
            <a:endParaRPr lang="en-GB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64440" y="4101103"/>
            <a:ext cx="207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/>
                <a:cs typeface="Arial"/>
              </a:rPr>
              <a:t>Environmental statisticians</a:t>
            </a:r>
            <a:endParaRPr lang="en-GB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64440" y="5468718"/>
            <a:ext cx="215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/>
                <a:cs typeface="Arial"/>
              </a:rPr>
              <a:t>Lake ecologists and modellers</a:t>
            </a:r>
            <a:endParaRPr lang="en-GB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74408" y="1429545"/>
            <a:ext cx="209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"/>
                <a:cs typeface="Arial"/>
              </a:rPr>
              <a:t>Six UK institutions</a:t>
            </a:r>
            <a:endParaRPr lang="en-GB" sz="2400" b="1" dirty="0">
              <a:latin typeface="Arial"/>
              <a:cs typeface="Arial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pic>
        <p:nvPicPr>
          <p:cNvPr id="36" name="Picture 35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" y="892968"/>
            <a:ext cx="9000000" cy="499218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 descr="banner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2584" y="203645"/>
            <a:ext cx="4290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Clustering of algorithm groups</a:t>
            </a:r>
          </a:p>
        </p:txBody>
      </p:sp>
      <p:sp>
        <p:nvSpPr>
          <p:cNvPr id="21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0" name="Picture 9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6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bl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89" y="1019687"/>
            <a:ext cx="5265638" cy="4061256"/>
          </a:xfrm>
          <a:prstGeom prst="rect">
            <a:avLst/>
          </a:prstGeom>
        </p:spPr>
      </p:pic>
      <p:sp>
        <p:nvSpPr>
          <p:cNvPr id="7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210" y="1310305"/>
            <a:ext cx="359029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 apply the same approach 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to MERIS Match up:</a:t>
            </a:r>
          </a:p>
          <a:p>
            <a:r>
              <a:rPr lang="en-GB" sz="1600" dirty="0" smtClean="0"/>
              <a:t>1. Test Atmospheric Correction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/>
              <a:t>Scape_M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Megs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err="1"/>
              <a:t>Coast_Colour</a:t>
            </a:r>
            <a:r>
              <a:rPr lang="en-US" sz="1600" dirty="0"/>
              <a:t> Processor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Boreal Lakes Processor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Eutrophic Lakes Processor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FUB-</a:t>
            </a:r>
            <a:r>
              <a:rPr lang="en-US" sz="1600" dirty="0" err="1"/>
              <a:t>WeW</a:t>
            </a:r>
            <a:r>
              <a:rPr lang="en-US" sz="1600" dirty="0"/>
              <a:t>-Water </a:t>
            </a:r>
            <a:r>
              <a:rPr lang="en-US" sz="1600" dirty="0" smtClean="0"/>
              <a:t>Processor</a:t>
            </a:r>
            <a:endParaRPr lang="en-GB" sz="1600" dirty="0"/>
          </a:p>
          <a:p>
            <a:pPr>
              <a:spcAft>
                <a:spcPts val="600"/>
              </a:spcAft>
            </a:pPr>
            <a:r>
              <a:rPr lang="en-GB" sz="1600" dirty="0" smtClean="0"/>
              <a:t>2. Apply the same cluster classification and algorithm approach</a:t>
            </a:r>
          </a:p>
          <a:p>
            <a:r>
              <a:rPr lang="en-GB" sz="1600" dirty="0" smtClean="0"/>
              <a:t>3. Test more algorithms not included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 smtClean="0"/>
              <a:t>FUB, Boreal Lakes , CC</a:t>
            </a:r>
          </a:p>
          <a:p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38063" y="4599952"/>
            <a:ext cx="35977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sz="1600" dirty="0"/>
              <a:t>Data for 1500 lakes, 600,000 match ups (with </a:t>
            </a:r>
            <a:r>
              <a:rPr lang="en-GB" sz="1600" dirty="0" err="1"/>
              <a:t>Chl</a:t>
            </a:r>
            <a:r>
              <a:rPr lang="en-GB" sz="1600" dirty="0"/>
              <a:t> 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2584" y="203645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Next Steps</a:t>
            </a:r>
          </a:p>
        </p:txBody>
      </p:sp>
      <p:pic>
        <p:nvPicPr>
          <p:cNvPr id="15" name="Picture 14" descr="UoS-logo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011" y="952118"/>
            <a:ext cx="3489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MERIS Match-Up and Validation</a:t>
            </a:r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8062" y="5465080"/>
            <a:ext cx="449656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Sentinel 2/3 validation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Match up with 2016 and 2017 overpasses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07935" y="5461726"/>
            <a:ext cx="44965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  <a:latin typeface="Arial"/>
                <a:cs typeface="Arial"/>
              </a:rPr>
              <a:t>Calimnos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 Processing Chain</a:t>
            </a:r>
          </a:p>
          <a:p>
            <a:r>
              <a:rPr lang="en-US" dirty="0" err="1" smtClean="0">
                <a:latin typeface="Arial"/>
                <a:cs typeface="Arial"/>
              </a:rPr>
              <a:t>Brockmann</a:t>
            </a:r>
            <a:r>
              <a:rPr lang="en-US" dirty="0" smtClean="0">
                <a:latin typeface="Arial"/>
                <a:cs typeface="Arial"/>
              </a:rPr>
              <a:t>, PML and </a:t>
            </a:r>
            <a:r>
              <a:rPr lang="en-US" dirty="0" err="1" smtClean="0">
                <a:latin typeface="Arial"/>
                <a:cs typeface="Arial"/>
              </a:rPr>
              <a:t>Stirling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First version of 1000 lakes produced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67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SCN039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20" y="3058050"/>
            <a:ext cx="2090954" cy="12523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339" y="1505545"/>
            <a:ext cx="2093424" cy="1570068"/>
          </a:xfrm>
          <a:prstGeom prst="rect">
            <a:avLst/>
          </a:prstGeom>
        </p:spPr>
      </p:pic>
      <p:pic>
        <p:nvPicPr>
          <p:cNvPr id="12" name="Picture 11" descr="IMG_315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2"/>
          <a:stretch/>
        </p:blipFill>
        <p:spPr>
          <a:xfrm>
            <a:off x="7110339" y="665310"/>
            <a:ext cx="2052263" cy="1089459"/>
          </a:xfrm>
          <a:prstGeom prst="rect">
            <a:avLst/>
          </a:prstGeom>
        </p:spPr>
      </p:pic>
      <p:pic>
        <p:nvPicPr>
          <p:cNvPr id="14" name="Picture 13" descr="IMG_087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12593"/>
          <a:stretch/>
        </p:blipFill>
        <p:spPr>
          <a:xfrm>
            <a:off x="7105626" y="4122202"/>
            <a:ext cx="2112464" cy="1103176"/>
          </a:xfrm>
          <a:prstGeom prst="rect">
            <a:avLst/>
          </a:prstGeom>
        </p:spPr>
      </p:pic>
      <p:pic>
        <p:nvPicPr>
          <p:cNvPr id="15" name="Picture 14" descr="IMG_326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b="9167"/>
          <a:stretch/>
        </p:blipFill>
        <p:spPr>
          <a:xfrm>
            <a:off x="7105625" y="5201552"/>
            <a:ext cx="2226237" cy="127391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banner1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788" y="885109"/>
            <a:ext cx="665028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Band ratio 708/665 is the optimal independent variable for describing </a:t>
            </a:r>
            <a:r>
              <a:rPr lang="en-GB" sz="2000" dirty="0" err="1" smtClean="0"/>
              <a:t>Chla</a:t>
            </a:r>
            <a:r>
              <a:rPr lang="en-GB" sz="2000" dirty="0" smtClean="0"/>
              <a:t>.</a:t>
            </a:r>
            <a:endParaRPr lang="en-GB" sz="2000" b="1" dirty="0" smtClean="0"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cs typeface="Arial" panose="020B0604020202020204" pitchFamily="34" charset="0"/>
              </a:rPr>
              <a:t>Gurlin</a:t>
            </a:r>
            <a:r>
              <a:rPr lang="en-GB" sz="2000" dirty="0" smtClean="0">
                <a:cs typeface="Arial" panose="020B0604020202020204" pitchFamily="34" charset="0"/>
              </a:rPr>
              <a:t> 2011</a:t>
            </a:r>
            <a:r>
              <a:rPr lang="en-GB" sz="2000" baseline="30000" dirty="0" smtClean="0">
                <a:cs typeface="Arial" panose="020B0604020202020204" pitchFamily="34" charset="0"/>
              </a:rPr>
              <a:t>1</a:t>
            </a:r>
            <a:r>
              <a:rPr lang="en-GB" sz="2000" dirty="0" smtClean="0">
                <a:cs typeface="Arial" panose="020B0604020202020204" pitchFamily="34" charset="0"/>
              </a:rPr>
              <a:t> band ratio algorithm produced the most accurate results when considering the full LIMNADES dataset, closely followed by </a:t>
            </a:r>
            <a:r>
              <a:rPr lang="en-GB" sz="2000" b="1" dirty="0" err="1" smtClean="0">
                <a:cs typeface="Arial" panose="020B0604020202020204" pitchFamily="34" charset="0"/>
              </a:rPr>
              <a:t>Gons</a:t>
            </a:r>
            <a:r>
              <a:rPr lang="en-GB" sz="2000" dirty="0" smtClean="0">
                <a:cs typeface="Arial" panose="020B0604020202020204" pitchFamily="34" charset="0"/>
              </a:rPr>
              <a:t> 2005</a:t>
            </a:r>
            <a:r>
              <a:rPr lang="en-GB" sz="2000" baseline="30000" dirty="0" smtClean="0">
                <a:cs typeface="Arial" panose="020B0604020202020204" pitchFamily="34" charset="0"/>
              </a:rPr>
              <a:t>2</a:t>
            </a:r>
            <a:r>
              <a:rPr lang="en-GB" sz="2000" dirty="0" smtClean="0"/>
              <a:t>, </a:t>
            </a:r>
            <a:r>
              <a:rPr lang="en-GB" sz="2000" b="1" dirty="0" err="1" smtClean="0">
                <a:cs typeface="Arial" panose="020B0604020202020204" pitchFamily="34" charset="0"/>
              </a:rPr>
              <a:t>Gilerson</a:t>
            </a:r>
            <a:r>
              <a:rPr lang="en-GB" sz="2000" dirty="0">
                <a:cs typeface="Arial" panose="020B0604020202020204" pitchFamily="34" charset="0"/>
              </a:rPr>
              <a:t> </a:t>
            </a:r>
            <a:r>
              <a:rPr lang="en-GB" sz="2000" dirty="0" smtClean="0">
                <a:cs typeface="Arial" panose="020B0604020202020204" pitchFamily="34" charset="0"/>
              </a:rPr>
              <a:t>2010</a:t>
            </a:r>
            <a:r>
              <a:rPr lang="en-GB" sz="2000" baseline="30000" dirty="0" smtClean="0">
                <a:cs typeface="Arial" panose="020B0604020202020204" pitchFamily="34" charset="0"/>
              </a:rPr>
              <a:t>3</a:t>
            </a:r>
            <a:r>
              <a:rPr lang="en-GB" sz="2000" dirty="0" smtClean="0">
                <a:cs typeface="Arial" panose="020B0604020202020204" pitchFamily="34" charset="0"/>
              </a:rPr>
              <a:t>, </a:t>
            </a:r>
            <a:r>
              <a:rPr lang="en-GB" sz="2000" b="1" dirty="0" smtClean="0">
                <a:cs typeface="Arial" panose="020B0604020202020204" pitchFamily="34" charset="0"/>
              </a:rPr>
              <a:t>NCDI </a:t>
            </a:r>
            <a:r>
              <a:rPr lang="en-GB" sz="2000" dirty="0" smtClean="0">
                <a:cs typeface="Arial" panose="020B0604020202020204" pitchFamily="34" charset="0"/>
              </a:rPr>
              <a:t>2012</a:t>
            </a:r>
            <a:r>
              <a:rPr lang="en-GB" sz="2000" baseline="30000" dirty="0" smtClean="0">
                <a:cs typeface="Arial" panose="020B0604020202020204" pitchFamily="34" charset="0"/>
              </a:rPr>
              <a:t>4 </a:t>
            </a:r>
            <a:r>
              <a:rPr lang="en-GB" sz="2000" dirty="0" smtClean="0">
                <a:cs typeface="Arial" panose="020B0604020202020204" pitchFamily="34" charset="0"/>
              </a:rPr>
              <a:t>and </a:t>
            </a:r>
            <a:r>
              <a:rPr lang="en-GB" sz="2000" b="1" dirty="0" smtClean="0">
                <a:cs typeface="Arial" panose="020B0604020202020204" pitchFamily="34" charset="0"/>
              </a:rPr>
              <a:t>QAA </a:t>
            </a:r>
            <a:r>
              <a:rPr lang="en-GB" sz="2000" dirty="0" smtClean="0">
                <a:cs typeface="Arial"/>
              </a:rPr>
              <a:t>2013</a:t>
            </a:r>
            <a:r>
              <a:rPr lang="en-GB" sz="2000" baseline="30000" dirty="0" smtClean="0">
                <a:cs typeface="Arial"/>
              </a:rPr>
              <a:t>5</a:t>
            </a:r>
            <a:r>
              <a:rPr lang="en-GB" sz="2000" i="1" dirty="0" smtClean="0">
                <a:cs typeface="Arial"/>
              </a:rPr>
              <a:t>.</a:t>
            </a:r>
            <a:endParaRPr lang="en-GB" sz="2000" i="1" dirty="0"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cs typeface="Arial" panose="020B0604020202020204" pitchFamily="34" charset="0"/>
              </a:rPr>
              <a:t>Estimations of </a:t>
            </a:r>
            <a:r>
              <a:rPr lang="en-GB" sz="2000" dirty="0" err="1" smtClean="0">
                <a:cs typeface="Arial" panose="020B0604020202020204" pitchFamily="34" charset="0"/>
              </a:rPr>
              <a:t>Chla</a:t>
            </a:r>
            <a:r>
              <a:rPr lang="en-GB" sz="2000" dirty="0" smtClean="0">
                <a:cs typeface="Arial" panose="020B0604020202020204" pitchFamily="34" charset="0"/>
              </a:rPr>
              <a:t> can be improved by reparametrising the simple 708/665 band ratio algorithm for each cluster.</a:t>
            </a:r>
            <a:endParaRPr lang="en-GB" sz="2000" dirty="0"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cs typeface="Arial" panose="020B0604020202020204" pitchFamily="34" charset="0"/>
              </a:rPr>
              <a:t>Further improvement can be made by dynamically applying the best performing algorithm per cluster.</a:t>
            </a:r>
            <a:endParaRPr lang="en-GB" sz="2000" dirty="0"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cs typeface="Arial" panose="020B0604020202020204" pitchFamily="34" charset="0"/>
              </a:rPr>
              <a:t>The dynamic approach estimates </a:t>
            </a:r>
            <a:r>
              <a:rPr lang="en-GB" sz="2000" dirty="0" err="1" smtClean="0">
                <a:cs typeface="Arial" panose="020B0604020202020204" pitchFamily="34" charset="0"/>
              </a:rPr>
              <a:t>Chla</a:t>
            </a:r>
            <a:r>
              <a:rPr lang="en-GB" sz="2000" dirty="0" smtClean="0">
                <a:cs typeface="Arial" panose="020B0604020202020204" pitchFamily="34" charset="0"/>
              </a:rPr>
              <a:t> with a mean absolute percentage difference of 21 %.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cs typeface="Arial" panose="020B0604020202020204" pitchFamily="34" charset="0"/>
              </a:rPr>
              <a:t>More results to follow</a:t>
            </a:r>
            <a:r>
              <a:rPr lang="is-IS" sz="2000" dirty="0" smtClean="0">
                <a:cs typeface="Arial" panose="020B0604020202020204" pitchFamily="34" charset="0"/>
              </a:rPr>
              <a:t>…..</a:t>
            </a:r>
            <a:endParaRPr lang="en-GB" dirty="0"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5510783"/>
            <a:ext cx="7109891" cy="1255073"/>
          </a:xfrm>
        </p:spPr>
        <p:txBody>
          <a:bodyPr/>
          <a:lstStyle/>
          <a:p>
            <a:pPr algn="l"/>
            <a:r>
              <a:rPr lang="en-US" dirty="0" smtClean="0"/>
              <a:t>1 </a:t>
            </a:r>
            <a:r>
              <a:rPr lang="en-US" dirty="0" err="1" smtClean="0"/>
              <a:t>Gurlin</a:t>
            </a:r>
            <a:r>
              <a:rPr lang="en-US" dirty="0" smtClean="0"/>
              <a:t> et al., 2011. Remote Sensing of Environment 115 , 2 </a:t>
            </a:r>
            <a:r>
              <a:rPr lang="en-US" dirty="0" err="1" smtClean="0"/>
              <a:t>Gons</a:t>
            </a:r>
            <a:r>
              <a:rPr lang="en-US" dirty="0" smtClean="0"/>
              <a:t> et al., 2005. Journal of Plankton Research 27, 3 </a:t>
            </a:r>
            <a:r>
              <a:rPr lang="en-US" dirty="0" err="1" smtClean="0"/>
              <a:t>Gilerson</a:t>
            </a:r>
            <a:r>
              <a:rPr lang="en-US" dirty="0" smtClean="0"/>
              <a:t> et al., 2010. Papers in Natural </a:t>
            </a:r>
            <a:r>
              <a:rPr lang="en-GB" dirty="0" smtClean="0"/>
              <a:t>Resources 286, 4 </a:t>
            </a:r>
            <a:r>
              <a:rPr lang="en-GB" dirty="0">
                <a:cs typeface="Arial" panose="020B0604020202020204" pitchFamily="34" charset="0"/>
              </a:rPr>
              <a:t>Mishra</a:t>
            </a:r>
            <a:r>
              <a:rPr lang="en-GB" b="1" dirty="0">
                <a:cs typeface="Arial" panose="020B0604020202020204" pitchFamily="34" charset="0"/>
              </a:rPr>
              <a:t> </a:t>
            </a:r>
            <a:r>
              <a:rPr lang="en-GB" dirty="0">
                <a:cs typeface="Arial" panose="020B0604020202020204" pitchFamily="34" charset="0"/>
              </a:rPr>
              <a:t>et al., 2012</a:t>
            </a:r>
            <a:r>
              <a:rPr lang="en-GB" i="1" dirty="0">
                <a:cs typeface="Arial" panose="020B0604020202020204" pitchFamily="34" charset="0"/>
              </a:rPr>
              <a:t>. </a:t>
            </a:r>
            <a:r>
              <a:rPr lang="en-GB" dirty="0">
                <a:cs typeface="Arial" panose="020B0604020202020204" pitchFamily="34" charset="0"/>
              </a:rPr>
              <a:t>Remote Sensing of Environment </a:t>
            </a:r>
            <a:r>
              <a:rPr lang="en-GB" dirty="0" smtClean="0">
                <a:cs typeface="Arial" panose="020B0604020202020204" pitchFamily="34" charset="0"/>
              </a:rPr>
              <a:t>117, </a:t>
            </a:r>
            <a:r>
              <a:rPr lang="en-US" dirty="0" smtClean="0"/>
              <a:t>5 </a:t>
            </a:r>
            <a:r>
              <a:rPr lang="en-GB" dirty="0">
                <a:cs typeface="Arial"/>
              </a:rPr>
              <a:t>Mishra et al., 2013</a:t>
            </a:r>
            <a:r>
              <a:rPr lang="en-GB" i="1" dirty="0">
                <a:cs typeface="Arial"/>
              </a:rPr>
              <a:t>. Remote Sensing of Environment</a:t>
            </a:r>
            <a:r>
              <a:rPr lang="en-GB" dirty="0">
                <a:cs typeface="Arial"/>
              </a:rPr>
              <a:t> </a:t>
            </a:r>
            <a:r>
              <a:rPr lang="en-GB" dirty="0" smtClean="0">
                <a:cs typeface="Arial"/>
              </a:rPr>
              <a:t>133.</a:t>
            </a:r>
            <a:endParaRPr lang="en-GB" dirty="0"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2584" y="203645"/>
            <a:ext cx="186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Conclusions</a:t>
            </a:r>
          </a:p>
        </p:txBody>
      </p:sp>
      <p:sp>
        <p:nvSpPr>
          <p:cNvPr id="19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1" name="Picture 10" descr="UoS-logo.pdf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9891" y="1427523"/>
            <a:ext cx="1519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Lake Balaton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0568" y="2684001"/>
            <a:ext cx="1519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</a:rPr>
              <a:t>Lake Geneva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00568" y="3735627"/>
            <a:ext cx="1519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Lale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Varnen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75068" y="4864521"/>
            <a:ext cx="1519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</a:rPr>
              <a:t>Danube Delta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067" y="6123455"/>
            <a:ext cx="1944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English </a:t>
            </a:r>
            <a:r>
              <a:rPr lang="en-US" sz="1600" b="1" smtClean="0">
                <a:solidFill>
                  <a:schemeClr val="bg1"/>
                </a:solidFill>
              </a:rPr>
              <a:t>Lake District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7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512" y="95084"/>
            <a:ext cx="1811115" cy="73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63050" cy="831671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anner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0"/>
            <a:ext cx="700058" cy="79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6268" y="147600"/>
            <a:ext cx="2967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Joint </a:t>
            </a:r>
            <a:r>
              <a:rPr lang="en-GB" dirty="0" err="1" smtClean="0">
                <a:solidFill>
                  <a:schemeClr val="tx2">
                    <a:lumMod val="75000"/>
                  </a:schemeClr>
                </a:solidFill>
              </a:rPr>
              <a:t>GLaSS-GloboLakes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 2016 </a:t>
            </a:r>
          </a:p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Workshop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1531" y="1533662"/>
            <a:ext cx="1509486" cy="4354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WP1: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EO algorithms for lakes (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Stirling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1531" y="2180820"/>
            <a:ext cx="1509486" cy="6471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WP2: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Operational NRT processing (PML)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8886" y="2163887"/>
            <a:ext cx="1509486" cy="6471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WP3: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Climate and catchment data (Dundee)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91531" y="3079561"/>
            <a:ext cx="3306842" cy="4354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WP4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: Data integration and uncertainty assessment (Stirling/Glasgow)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>
            <a:stCxn id="9" idx="2"/>
            <a:endCxn id="10" idx="0"/>
          </p:cNvCxnSpPr>
          <p:nvPr/>
        </p:nvCxnSpPr>
        <p:spPr>
          <a:xfrm>
            <a:off x="3946274" y="1969090"/>
            <a:ext cx="0" cy="21173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3946274" y="2827979"/>
            <a:ext cx="0" cy="268515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>
            <a:off x="5743629" y="2811046"/>
            <a:ext cx="0" cy="268515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403201" y="3790761"/>
            <a:ext cx="1509486" cy="6096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WP5: 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Spatial and temporal patterns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(Glasgow)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3201" y="4696703"/>
            <a:ext cx="1509486" cy="435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WP6: 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Attributing causes (CEH)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64658" y="4307226"/>
            <a:ext cx="965201" cy="8249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WP7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: Forecasting models (CEH)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91531" y="5391609"/>
            <a:ext cx="3314099" cy="5455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WP8: 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End-user applications for lake management (Stirling – All)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22" name="Straight Arrow Connector 21"/>
          <p:cNvCxnSpPr>
            <a:stCxn id="19" idx="2"/>
          </p:cNvCxnSpPr>
          <p:nvPr/>
        </p:nvCxnSpPr>
        <p:spPr>
          <a:xfrm>
            <a:off x="5747259" y="5132132"/>
            <a:ext cx="0" cy="264923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2"/>
            <a:endCxn id="18" idx="0"/>
          </p:cNvCxnSpPr>
          <p:nvPr/>
        </p:nvCxnSpPr>
        <p:spPr>
          <a:xfrm>
            <a:off x="4157944" y="4400362"/>
            <a:ext cx="0" cy="296341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</p:cNvCxnSpPr>
          <p:nvPr/>
        </p:nvCxnSpPr>
        <p:spPr>
          <a:xfrm>
            <a:off x="4157944" y="5132131"/>
            <a:ext cx="0" cy="253978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31548" y="1644380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2012-15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1548" y="2472492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2013-17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1548" y="3190950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2013-15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1548" y="4307225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2014-16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653323" y="3868036"/>
            <a:ext cx="7684" cy="439189"/>
          </a:xfrm>
          <a:prstGeom prst="straightConnector1">
            <a:avLst/>
          </a:prstGeom>
          <a:ln cap="flat">
            <a:solidFill>
              <a:schemeClr val="tx1"/>
            </a:solidFill>
            <a:round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2"/>
          </p:cNvCxnSpPr>
          <p:nvPr/>
        </p:nvCxnSpPr>
        <p:spPr>
          <a:xfrm>
            <a:off x="653323" y="4615002"/>
            <a:ext cx="0" cy="594403"/>
          </a:xfrm>
          <a:prstGeom prst="straightConnector1">
            <a:avLst/>
          </a:prstGeom>
          <a:ln cap="flat">
            <a:solidFill>
              <a:schemeClr val="tx1"/>
            </a:solidFill>
            <a:round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31548" y="5391610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2012-17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69013" y="1700703"/>
            <a:ext cx="179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EO model development and processing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69013" y="3006284"/>
            <a:ext cx="2332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Quality assurance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69013" y="3795242"/>
            <a:ext cx="23327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Data analysis and interpretation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69013" y="5391610"/>
            <a:ext cx="23327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End-user </a:t>
            </a:r>
          </a:p>
          <a:p>
            <a:r>
              <a:rPr lang="en-US" sz="1600" dirty="0" smtClean="0">
                <a:latin typeface="Arial"/>
                <a:cs typeface="Arial"/>
              </a:rPr>
              <a:t>engagement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912687" y="4915599"/>
            <a:ext cx="351971" cy="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364268" y="3509489"/>
            <a:ext cx="7257" cy="187662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057214" y="1516730"/>
            <a:ext cx="757938" cy="8370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ESA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ARC-Lakes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(Reading)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85690" y="1516729"/>
            <a:ext cx="1512681" cy="4354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ESA DIVERSITY II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(Brockman Consult)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2" name="Straight Arrow Connector 41"/>
          <p:cNvCxnSpPr>
            <a:endCxn id="9" idx="1"/>
          </p:cNvCxnSpPr>
          <p:nvPr/>
        </p:nvCxnSpPr>
        <p:spPr>
          <a:xfrm>
            <a:off x="2799646" y="1751376"/>
            <a:ext cx="391885" cy="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799646" y="2286229"/>
            <a:ext cx="391885" cy="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4534419" y="1721743"/>
            <a:ext cx="454467" cy="0"/>
          </a:xfrm>
          <a:prstGeom prst="straightConnector1">
            <a:avLst/>
          </a:prstGeom>
          <a:ln>
            <a:solidFill>
              <a:srgbClr val="000000"/>
            </a:solidFill>
            <a:headEnd type="triangle" w="lg" len="sm"/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157944" y="3498727"/>
            <a:ext cx="0" cy="296341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754559" y="3790761"/>
            <a:ext cx="230939" cy="0"/>
          </a:xfrm>
          <a:prstGeom prst="straightConnector1">
            <a:avLst/>
          </a:prstGeom>
          <a:ln>
            <a:solidFill>
              <a:srgbClr val="000000"/>
            </a:solidFill>
            <a:headEnd type="triangle" w="lg" len="sm"/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6558834" y="1516730"/>
            <a:ext cx="721145" cy="4420430"/>
            <a:chOff x="5966179" y="1516730"/>
            <a:chExt cx="721145" cy="4420430"/>
          </a:xfrm>
        </p:grpSpPr>
        <p:sp>
          <p:nvSpPr>
            <p:cNvPr id="48" name="Rectangle 47"/>
            <p:cNvSpPr/>
            <p:nvPr/>
          </p:nvSpPr>
          <p:spPr>
            <a:xfrm rot="16200000">
              <a:off x="4335595" y="3585430"/>
              <a:ext cx="4420430" cy="28302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Advisory Panel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9" name="Right Bracket 48"/>
            <p:cNvSpPr/>
            <p:nvPr/>
          </p:nvSpPr>
          <p:spPr>
            <a:xfrm>
              <a:off x="5966179" y="1516730"/>
              <a:ext cx="183025" cy="4420429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439084" y="3777734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Test Data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1" name="Elbow Connector 50"/>
          <p:cNvCxnSpPr>
            <a:stCxn id="40" idx="2"/>
            <a:endCxn id="17" idx="1"/>
          </p:cNvCxnSpPr>
          <p:nvPr/>
        </p:nvCxnSpPr>
        <p:spPr>
          <a:xfrm rot="16200000" flipH="1">
            <a:off x="2048778" y="2741138"/>
            <a:ext cx="1741829" cy="967018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 rot="16200000">
            <a:off x="910681" y="2099643"/>
            <a:ext cx="879340" cy="55050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EU  FP7 INFORM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3" name="Right Bracket 52"/>
          <p:cNvSpPr/>
          <p:nvPr/>
        </p:nvSpPr>
        <p:spPr>
          <a:xfrm flipH="1">
            <a:off x="1845727" y="1516730"/>
            <a:ext cx="135467" cy="199826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>
            <a:endCxn id="52" idx="2"/>
          </p:cNvCxnSpPr>
          <p:nvPr/>
        </p:nvCxnSpPr>
        <p:spPr>
          <a:xfrm flipH="1">
            <a:off x="1625604" y="2374896"/>
            <a:ext cx="220123" cy="0"/>
          </a:xfrm>
          <a:prstGeom prst="straightConnector1">
            <a:avLst/>
          </a:prstGeom>
          <a:ln>
            <a:solidFill>
              <a:srgbClr val="000000"/>
            </a:solidFill>
            <a:headEnd type="triangle" w="lg" len="sm"/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IMG_11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33" y="-1"/>
            <a:ext cx="9899467" cy="6599644"/>
          </a:xfrm>
          <a:prstGeom prst="rect">
            <a:avLst/>
          </a:prstGeom>
        </p:spPr>
      </p:pic>
      <p:sp>
        <p:nvSpPr>
          <p:cNvPr id="57" name="Title 3"/>
          <p:cNvSpPr txBox="1">
            <a:spLocks/>
          </p:cNvSpPr>
          <p:nvPr/>
        </p:nvSpPr>
        <p:spPr bwMode="auto">
          <a:xfrm>
            <a:off x="313977" y="980728"/>
            <a:ext cx="746955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Calibri" pitchFamily="34" charset="0"/>
              </a:defRPr>
            </a:lvl2pPr>
            <a:lvl3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Calibri" pitchFamily="34" charset="0"/>
              </a:defRPr>
            </a:lvl3pPr>
            <a:lvl4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Calibri" pitchFamily="34" charset="0"/>
              </a:defRPr>
            </a:lvl4pPr>
            <a:lvl5pPr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>
              <a:spcAft>
                <a:spcPct val="0"/>
              </a:spcAft>
              <a:defRPr/>
            </a:pPr>
            <a:r>
              <a:rPr lang="en-US" dirty="0" smtClean="0">
                <a:solidFill>
                  <a:srgbClr val="FBFEFF"/>
                </a:solidFill>
                <a:latin typeface="Calibri"/>
              </a:rPr>
              <a:t>Thank you</a:t>
            </a:r>
          </a:p>
        </p:txBody>
      </p:sp>
      <p:sp>
        <p:nvSpPr>
          <p:cNvPr id="58" name="Text Placeholder 1"/>
          <p:cNvSpPr txBox="1">
            <a:spLocks/>
          </p:cNvSpPr>
          <p:nvPr/>
        </p:nvSpPr>
        <p:spPr bwMode="auto">
          <a:xfrm>
            <a:off x="395536" y="3839668"/>
            <a:ext cx="5564974" cy="15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defRPr sz="16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7"/>
              </a:spcAft>
              <a:buFont typeface="Symbol" pitchFamily="18" charset="2"/>
              <a:buNone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66700" indent="-2667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484647"/>
              </a:buClr>
              <a:buFont typeface="Arial" charset="0"/>
              <a:buNone/>
              <a:tabLst>
                <a:tab pos="266700" algn="l"/>
              </a:tabLst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755650" indent="-250825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rgbClr val="484647"/>
              </a:buClr>
              <a:buFont typeface="Arial" charset="0"/>
              <a:buChar char="–"/>
              <a:defRPr sz="1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4572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563"/>
              </a:spcAft>
              <a:buClr>
                <a:schemeClr val="accent2"/>
              </a:buClr>
              <a:buFont typeface="Arial" pitchFamily="34" charset="0"/>
              <a:buChar char="•"/>
              <a:defRPr sz="1600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56000" indent="-2520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Andrew Tyler</a:t>
            </a:r>
          </a:p>
          <a:p>
            <a:pPr>
              <a:spcBef>
                <a:spcPts val="0"/>
              </a:spcBef>
              <a:spcAft>
                <a:spcPct val="0"/>
              </a:spcAft>
            </a:pPr>
            <a:r>
              <a:rPr lang="en-US" sz="2000" b="0" dirty="0">
                <a:solidFill>
                  <a:prstClr val="white"/>
                </a:solidFill>
              </a:rPr>
              <a:t>Professor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b="0" dirty="0" smtClean="0">
                <a:solidFill>
                  <a:prstClr val="white"/>
                </a:solidFill>
              </a:rPr>
              <a:t>of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000" b="0" dirty="0" smtClean="0">
                <a:solidFill>
                  <a:prstClr val="white"/>
                </a:solidFill>
                <a:latin typeface="Calibri"/>
              </a:rPr>
              <a:t>Environmental Monitoring</a:t>
            </a:r>
            <a:endParaRPr lang="en-US" sz="2000" dirty="0">
              <a:solidFill>
                <a:prstClr val="white"/>
              </a:solidFill>
              <a:latin typeface="Calibri"/>
            </a:endParaRPr>
          </a:p>
          <a:p>
            <a:pPr>
              <a:spcBef>
                <a:spcPts val="0"/>
              </a:spcBef>
              <a:spcAft>
                <a:spcPct val="0"/>
              </a:spcAft>
            </a:pPr>
            <a:r>
              <a:rPr lang="en-US" sz="2000" b="0" dirty="0">
                <a:solidFill>
                  <a:prstClr val="white"/>
                </a:solidFill>
                <a:latin typeface="Calibri"/>
              </a:rPr>
              <a:t>Biological and Environmental Sciences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b="0" dirty="0" smtClean="0">
                <a:solidFill>
                  <a:prstClr val="white"/>
                </a:solidFill>
                <a:latin typeface="Calibri"/>
              </a:rPr>
              <a:t>University of Stirling</a:t>
            </a:r>
          </a:p>
          <a:p>
            <a:pPr lvl="2">
              <a:spcAft>
                <a:spcPct val="0"/>
              </a:spcAft>
              <a:tabLst/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t</a:t>
            </a: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	+44 1786 467838</a:t>
            </a:r>
          </a:p>
          <a:p>
            <a:pPr lvl="2">
              <a:spcAft>
                <a:spcPct val="0"/>
              </a:spcAft>
              <a:tabLst/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e</a:t>
            </a: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	</a:t>
            </a:r>
            <a:r>
              <a:rPr lang="en-US" sz="2000" dirty="0" err="1" smtClean="0">
                <a:solidFill>
                  <a:prstClr val="white"/>
                </a:solidFill>
                <a:latin typeface="Calibri"/>
              </a:rPr>
              <a:t>a.n.tyler@stir.ac.uk</a:t>
            </a:r>
            <a:endParaRPr lang="en-US" sz="2000" dirty="0" smtClean="0">
              <a:solidFill>
                <a:prstClr val="white"/>
              </a:solidFill>
              <a:latin typeface="Calibri"/>
            </a:endParaRPr>
          </a:p>
          <a:p>
            <a:pPr lvl="2">
              <a:spcAft>
                <a:spcPct val="0"/>
              </a:spcAft>
              <a:tabLst/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Calibri"/>
              </a:rPr>
              <a:t>w</a:t>
            </a: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	www.stir.ac.uk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23528" y="5792436"/>
            <a:ext cx="2522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 err="1" smtClean="0">
                <a:solidFill>
                  <a:srgbClr val="FFFFFF"/>
                </a:solidFill>
                <a:latin typeface="Calibri"/>
              </a:rPr>
              <a:t>www.globolakes.ac.uk</a:t>
            </a:r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971" y="5573073"/>
            <a:ext cx="587955" cy="587955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775660" y="5691604"/>
            <a:ext cx="2774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white"/>
                </a:solidFill>
                <a:latin typeface="Calibri"/>
                <a:cs typeface="Thonburi"/>
              </a:rPr>
              <a:t>f</a:t>
            </a:r>
            <a:r>
              <a:rPr lang="en-US" sz="2800" dirty="0" smtClean="0">
                <a:solidFill>
                  <a:prstClr val="white"/>
                </a:solidFill>
                <a:latin typeface="Calibri"/>
                <a:cs typeface="Thonburi"/>
              </a:rPr>
              <a:t>ollow @</a:t>
            </a:r>
            <a:r>
              <a:rPr lang="en-US" sz="2800" dirty="0" err="1" smtClean="0">
                <a:solidFill>
                  <a:prstClr val="white"/>
                </a:solidFill>
                <a:latin typeface="Calibri"/>
                <a:cs typeface="Thonburi"/>
              </a:rPr>
              <a:t>globolakes</a:t>
            </a:r>
            <a:endParaRPr lang="en-US" sz="2800" dirty="0">
              <a:solidFill>
                <a:prstClr val="white"/>
              </a:solidFill>
              <a:latin typeface="Calibri"/>
              <a:cs typeface="Thonburi"/>
            </a:endParaRPr>
          </a:p>
        </p:txBody>
      </p:sp>
      <p:pic>
        <p:nvPicPr>
          <p:cNvPr id="62" name="Picture 61" descr="banner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2043" y="-3212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7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64" name="Picture 63" descr="UoS-logo.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6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50" grpId="0"/>
      <p:bldP spid="52" grpId="0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91531" y="1516728"/>
            <a:ext cx="1509486" cy="4354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WP1: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EO algorithms for lakes (Stirling)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1531" y="2180820"/>
            <a:ext cx="1509486" cy="6471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WP2: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Operational NRT processing (PML)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8886" y="2189287"/>
            <a:ext cx="1509486" cy="6471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WP3: 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Climate and catchment data (Dundee)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91531" y="3079561"/>
            <a:ext cx="3306842" cy="4354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WP4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: Data integration and uncertainty assessment (Stirling/Glasgow)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>
            <a:stCxn id="9" idx="2"/>
            <a:endCxn id="10" idx="0"/>
          </p:cNvCxnSpPr>
          <p:nvPr/>
        </p:nvCxnSpPr>
        <p:spPr>
          <a:xfrm>
            <a:off x="3946274" y="1952156"/>
            <a:ext cx="0" cy="228664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3946274" y="2827979"/>
            <a:ext cx="0" cy="251582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</p:cNvCxnSpPr>
          <p:nvPr/>
        </p:nvCxnSpPr>
        <p:spPr>
          <a:xfrm>
            <a:off x="5743629" y="2836446"/>
            <a:ext cx="0" cy="268515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403201" y="3790761"/>
            <a:ext cx="1509486" cy="6096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WP5: 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Spatial and temporal patterns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(Glasgow)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03201" y="4696703"/>
            <a:ext cx="1509486" cy="435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WP6: 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Attributing causes (CEH)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64658" y="4307226"/>
            <a:ext cx="965201" cy="8249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WP7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: Forecasting models (CEH)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91531" y="5391609"/>
            <a:ext cx="3314099" cy="5455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/>
                <a:cs typeface="Arial"/>
              </a:rPr>
              <a:t>WP8: 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End-user applications for lake management (Stirling – All)</a:t>
            </a:r>
            <a:endParaRPr lang="en-US" sz="12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22" name="Straight Arrow Connector 21"/>
          <p:cNvCxnSpPr>
            <a:stCxn id="19" idx="2"/>
          </p:cNvCxnSpPr>
          <p:nvPr/>
        </p:nvCxnSpPr>
        <p:spPr>
          <a:xfrm>
            <a:off x="5747259" y="5132132"/>
            <a:ext cx="0" cy="264923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2"/>
            <a:endCxn id="18" idx="0"/>
          </p:cNvCxnSpPr>
          <p:nvPr/>
        </p:nvCxnSpPr>
        <p:spPr>
          <a:xfrm>
            <a:off x="4157944" y="4400362"/>
            <a:ext cx="0" cy="296341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2"/>
          </p:cNvCxnSpPr>
          <p:nvPr/>
        </p:nvCxnSpPr>
        <p:spPr>
          <a:xfrm>
            <a:off x="4157944" y="5132131"/>
            <a:ext cx="0" cy="253978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31548" y="1644380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2012-15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1548" y="2472492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2013-17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1548" y="3190950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2013-15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1548" y="4307225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2014-16</a:t>
            </a: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653323" y="3868036"/>
            <a:ext cx="7684" cy="439189"/>
          </a:xfrm>
          <a:prstGeom prst="straightConnector1">
            <a:avLst/>
          </a:prstGeom>
          <a:ln cap="flat">
            <a:solidFill>
              <a:schemeClr val="tx1"/>
            </a:solidFill>
            <a:round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2"/>
          </p:cNvCxnSpPr>
          <p:nvPr/>
        </p:nvCxnSpPr>
        <p:spPr>
          <a:xfrm>
            <a:off x="653323" y="4615002"/>
            <a:ext cx="0" cy="594403"/>
          </a:xfrm>
          <a:prstGeom prst="straightConnector1">
            <a:avLst/>
          </a:prstGeom>
          <a:ln cap="flat">
            <a:solidFill>
              <a:schemeClr val="tx1"/>
            </a:solidFill>
            <a:round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31548" y="5391610"/>
            <a:ext cx="84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2012-17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69013" y="1700703"/>
            <a:ext cx="1792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EO model development and processing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69013" y="3006284"/>
            <a:ext cx="2332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Quality assurance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69013" y="3795242"/>
            <a:ext cx="23327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Data analysis and interpretation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69013" y="5391610"/>
            <a:ext cx="23327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End-user </a:t>
            </a:r>
          </a:p>
          <a:p>
            <a:r>
              <a:rPr lang="en-US" sz="1600" dirty="0" smtClean="0">
                <a:latin typeface="Arial"/>
                <a:cs typeface="Arial"/>
              </a:rPr>
              <a:t>engagement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912687" y="4915599"/>
            <a:ext cx="351971" cy="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364268" y="3509489"/>
            <a:ext cx="7257" cy="187662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057214" y="1516730"/>
            <a:ext cx="757938" cy="8370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ESA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ARC-Lakes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(Reading)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985690" y="1516729"/>
            <a:ext cx="1512681" cy="4354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ESA DIVERSITY II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(Brockman Consult)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2" name="Straight Arrow Connector 41"/>
          <p:cNvCxnSpPr>
            <a:endCxn id="9" idx="1"/>
          </p:cNvCxnSpPr>
          <p:nvPr/>
        </p:nvCxnSpPr>
        <p:spPr>
          <a:xfrm>
            <a:off x="2799646" y="1734442"/>
            <a:ext cx="391885" cy="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799646" y="2286229"/>
            <a:ext cx="391885" cy="0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1"/>
            <a:endCxn id="9" idx="3"/>
          </p:cNvCxnSpPr>
          <p:nvPr/>
        </p:nvCxnSpPr>
        <p:spPr>
          <a:xfrm flipH="1" flipV="1">
            <a:off x="4701017" y="1734442"/>
            <a:ext cx="284673" cy="1"/>
          </a:xfrm>
          <a:prstGeom prst="straightConnector1">
            <a:avLst/>
          </a:prstGeom>
          <a:ln>
            <a:solidFill>
              <a:srgbClr val="000000"/>
            </a:solidFill>
            <a:headEnd type="triangle" w="lg" len="sm"/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4157944" y="3514990"/>
            <a:ext cx="0" cy="280078"/>
          </a:xfrm>
          <a:prstGeom prst="straightConnector1">
            <a:avLst/>
          </a:prstGeom>
          <a:ln>
            <a:solidFill>
              <a:srgbClr val="00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754559" y="3790761"/>
            <a:ext cx="230939" cy="0"/>
          </a:xfrm>
          <a:prstGeom prst="straightConnector1">
            <a:avLst/>
          </a:prstGeom>
          <a:ln>
            <a:solidFill>
              <a:srgbClr val="000000"/>
            </a:solidFill>
            <a:headEnd type="triangle" w="lg" len="sm"/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6558834" y="1516730"/>
            <a:ext cx="721145" cy="4420430"/>
            <a:chOff x="5966179" y="1516730"/>
            <a:chExt cx="721145" cy="4420430"/>
          </a:xfrm>
        </p:grpSpPr>
        <p:sp>
          <p:nvSpPr>
            <p:cNvPr id="48" name="Rectangle 47"/>
            <p:cNvSpPr/>
            <p:nvPr/>
          </p:nvSpPr>
          <p:spPr>
            <a:xfrm rot="16200000">
              <a:off x="4335595" y="3585430"/>
              <a:ext cx="4420430" cy="28302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t" anchorCtr="0"/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  <a:latin typeface="Arial"/>
                  <a:cs typeface="Arial"/>
                </a:rPr>
                <a:t>Advisory Panel</a:t>
              </a:r>
              <a:endParaRPr lang="en-US" sz="12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49" name="Right Bracket 48"/>
            <p:cNvSpPr/>
            <p:nvPr/>
          </p:nvSpPr>
          <p:spPr>
            <a:xfrm>
              <a:off x="5966179" y="1516730"/>
              <a:ext cx="183025" cy="4420429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439084" y="3777734"/>
            <a:ext cx="795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Test Data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1" name="Elbow Connector 50"/>
          <p:cNvCxnSpPr>
            <a:stCxn id="40" idx="2"/>
            <a:endCxn id="17" idx="1"/>
          </p:cNvCxnSpPr>
          <p:nvPr/>
        </p:nvCxnSpPr>
        <p:spPr>
          <a:xfrm rot="16200000" flipH="1">
            <a:off x="2048778" y="2741138"/>
            <a:ext cx="1741829" cy="967018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 rot="16200000">
            <a:off x="910681" y="2099643"/>
            <a:ext cx="879340" cy="55050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EU  FP7 INFORM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3" name="Right Bracket 52"/>
          <p:cNvSpPr/>
          <p:nvPr/>
        </p:nvSpPr>
        <p:spPr>
          <a:xfrm flipH="1">
            <a:off x="1845727" y="1516730"/>
            <a:ext cx="135467" cy="199826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>
            <a:endCxn id="52" idx="2"/>
          </p:cNvCxnSpPr>
          <p:nvPr/>
        </p:nvCxnSpPr>
        <p:spPr>
          <a:xfrm flipH="1">
            <a:off x="1625604" y="2374896"/>
            <a:ext cx="220123" cy="0"/>
          </a:xfrm>
          <a:prstGeom prst="straightConnector1">
            <a:avLst/>
          </a:prstGeom>
          <a:ln>
            <a:solidFill>
              <a:srgbClr val="000000"/>
            </a:solidFill>
            <a:headEnd type="triangle" w="lg" len="sm"/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2584" y="203645"/>
            <a:ext cx="4290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Clustering of algorithm groups</a:t>
            </a:r>
          </a:p>
        </p:txBody>
      </p:sp>
      <p:sp>
        <p:nvSpPr>
          <p:cNvPr id="59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0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61" name="Picture 60" descr="UoS-logo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2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50" grpId="0"/>
      <p:bldP spid="52" grpId="0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209" y="1116156"/>
            <a:ext cx="2746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Clusters comparison</a:t>
            </a:r>
            <a:endParaRPr lang="en-GB" sz="20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004" y="1714991"/>
            <a:ext cx="8031041" cy="456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6" name="Picture 5" descr="UoS-logo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banner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2584" y="203645"/>
            <a:ext cx="4290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Clustering of algorithm groups</a:t>
            </a:r>
          </a:p>
        </p:txBody>
      </p:sp>
    </p:spTree>
    <p:extLst>
      <p:ext uri="{BB962C8B-B14F-4D97-AF65-F5344CB8AC3E}">
        <p14:creationId xmlns:p14="http://schemas.microsoft.com/office/powerpoint/2010/main" val="158872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816" y="965435"/>
            <a:ext cx="8863417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2000" dirty="0" smtClean="0">
                <a:cs typeface="Arial"/>
              </a:rPr>
              <a:t>What is the global variability in OWT?</a:t>
            </a:r>
            <a:endParaRPr lang="en-GB" sz="2000" dirty="0">
              <a:cs typeface="Arial"/>
            </a:endParaRP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2000" dirty="0" smtClean="0">
                <a:cs typeface="Arial"/>
              </a:rPr>
              <a:t>High diversity in lake optical properties…but variability poorly understood;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cs typeface="Arial"/>
              </a:rPr>
              <a:t>Need approach for dynamic selection of in-water algorithms or derived products;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cs typeface="Arial"/>
              </a:rPr>
              <a:t>In-water models not tested robustly over full spectrum of lake water optical types.</a:t>
            </a:r>
          </a:p>
        </p:txBody>
      </p:sp>
      <p:pic>
        <p:nvPicPr>
          <p:cNvPr id="1026" name="Picture 2" descr="http://www.globolakes.ac.uk/images/ma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61" y="3219190"/>
            <a:ext cx="6652597" cy="31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25284" y="203645"/>
            <a:ext cx="2186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The Challenge</a:t>
            </a:r>
          </a:p>
        </p:txBody>
      </p:sp>
      <p:sp>
        <p:nvSpPr>
          <p:cNvPr id="17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1" name="Picture 10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1066749"/>
            <a:ext cx="8363272" cy="81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GB" sz="2000" b="1" dirty="0" err="1">
                <a:solidFill>
                  <a:srgbClr val="173A85"/>
                </a:solidFill>
                <a:latin typeface="Arial"/>
                <a:cs typeface="Arial"/>
              </a:rPr>
              <a:t>GloboLakes</a:t>
            </a:r>
            <a:r>
              <a:rPr lang="en-GB" sz="2000" b="1" dirty="0">
                <a:solidFill>
                  <a:srgbClr val="173A85"/>
                </a:solidFill>
                <a:latin typeface="Arial"/>
                <a:cs typeface="Arial"/>
              </a:rPr>
              <a:t> will investigate the global status of lakes and their responses to environmental change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58533" y="1881959"/>
            <a:ext cx="4038600" cy="4018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</a:rPr>
              <a:t>Lakes are sensitive sentinels of change</a:t>
            </a:r>
          </a:p>
          <a:p>
            <a:pPr marL="269875" indent="-269875">
              <a:spcAft>
                <a:spcPts val="1200"/>
              </a:spcAft>
            </a:pPr>
            <a:r>
              <a:rPr lang="en-US" sz="2000" dirty="0" smtClean="0">
                <a:latin typeface="Arial"/>
                <a:cs typeface="Arial"/>
              </a:rPr>
              <a:t>Responses of individual lakes or populations of lakes vary in time and space</a:t>
            </a:r>
          </a:p>
          <a:p>
            <a:pPr marL="269875" indent="-269875">
              <a:spcAft>
                <a:spcPts val="1200"/>
              </a:spcAft>
            </a:pPr>
            <a:r>
              <a:rPr lang="en-US" sz="2000" b="1" dirty="0" smtClean="0">
                <a:latin typeface="Arial"/>
                <a:cs typeface="Arial"/>
              </a:rPr>
              <a:t>What controls the differential sensitivity of lakes to environmental change?  </a:t>
            </a:r>
            <a:r>
              <a:rPr lang="en-US" sz="2000" dirty="0" smtClean="0">
                <a:latin typeface="Arial"/>
                <a:cs typeface="Arial"/>
              </a:rPr>
              <a:t>	</a:t>
            </a:r>
          </a:p>
        </p:txBody>
      </p:sp>
      <p:pic>
        <p:nvPicPr>
          <p:cNvPr id="11" name="Picture 10" descr="paper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528186"/>
            <a:ext cx="3600404" cy="46189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9884" y="204455"/>
            <a:ext cx="189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Project Aims</a:t>
            </a:r>
          </a:p>
        </p:txBody>
      </p:sp>
      <p:sp>
        <p:nvSpPr>
          <p:cNvPr id="22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pic>
        <p:nvPicPr>
          <p:cNvPr id="13" name="Picture 12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2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323528" y="1066749"/>
            <a:ext cx="8363274" cy="810953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Font typeface="Arial"/>
              <a:buNone/>
            </a:pPr>
            <a:r>
              <a:rPr lang="en-GB" sz="2000" b="1" dirty="0" smtClean="0">
                <a:solidFill>
                  <a:srgbClr val="173A85"/>
                </a:solidFill>
                <a:cs typeface="Arial"/>
              </a:rPr>
              <a:t>Global observatory of lake responses to environmental change (</a:t>
            </a:r>
            <a:r>
              <a:rPr lang="en-GB" sz="2000" b="1" dirty="0" err="1" smtClean="0">
                <a:solidFill>
                  <a:srgbClr val="173A85"/>
                </a:solidFill>
                <a:cs typeface="Arial"/>
              </a:rPr>
              <a:t>GloboLakes</a:t>
            </a:r>
            <a:r>
              <a:rPr lang="en-GB" sz="2000" b="1" dirty="0" smtClean="0">
                <a:solidFill>
                  <a:srgbClr val="173A85"/>
                </a:solidFill>
                <a:cs typeface="Arial"/>
              </a:rPr>
              <a:t>)</a:t>
            </a:r>
            <a:endParaRPr lang="en-GB" sz="2000" b="1" dirty="0">
              <a:solidFill>
                <a:srgbClr val="173A85"/>
              </a:solidFill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72000" y="2027238"/>
            <a:ext cx="3850200" cy="3129954"/>
            <a:chOff x="4644008" y="2027238"/>
            <a:chExt cx="3850200" cy="3129954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448" y="2456922"/>
              <a:ext cx="3604758" cy="149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5" name="Diagram 24"/>
            <p:cNvGraphicFramePr/>
            <p:nvPr>
              <p:extLst>
                <p:ext uri="{D42A27DB-BD31-4B8C-83A1-F6EECF244321}">
                  <p14:modId xmlns:p14="http://schemas.microsoft.com/office/powerpoint/2010/main" val="2928142078"/>
                </p:ext>
              </p:extLst>
            </p:nvPr>
          </p:nvGraphicFramePr>
          <p:xfrm>
            <a:off x="4644008" y="4105330"/>
            <a:ext cx="3000344" cy="8209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4889448" y="2047815"/>
              <a:ext cx="3604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Arial"/>
                  <a:cs typeface="Arial"/>
                </a:rPr>
                <a:t>Study lakes</a:t>
              </a:r>
              <a:endParaRPr lang="en-GB" b="1" dirty="0">
                <a:latin typeface="Arial"/>
                <a:cs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89448" y="2027238"/>
              <a:ext cx="3604760" cy="3129954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Content Placeholder 4"/>
          <p:cNvSpPr txBox="1">
            <a:spLocks/>
          </p:cNvSpPr>
          <p:nvPr/>
        </p:nvSpPr>
        <p:spPr>
          <a:xfrm>
            <a:off x="395535" y="1874525"/>
            <a:ext cx="4176464" cy="387789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GB" sz="2000" dirty="0" smtClean="0">
                <a:latin typeface="Arial"/>
                <a:cs typeface="Arial"/>
              </a:rPr>
              <a:t>Water quality and temperature products for 1000 lakes globally;</a:t>
            </a:r>
          </a:p>
          <a:p>
            <a:pPr>
              <a:spcAft>
                <a:spcPts val="1800"/>
              </a:spcAft>
            </a:pPr>
            <a:r>
              <a:rPr lang="en-GB" sz="2000" dirty="0" smtClean="0">
                <a:latin typeface="Arial"/>
                <a:cs typeface="Arial"/>
              </a:rPr>
              <a:t>High diversity in lake optical properties;</a:t>
            </a:r>
          </a:p>
          <a:p>
            <a:pPr>
              <a:spcAft>
                <a:spcPts val="1800"/>
              </a:spcAft>
            </a:pPr>
            <a:r>
              <a:rPr lang="en-GB" sz="2000" dirty="0" smtClean="0">
                <a:latin typeface="Arial"/>
                <a:cs typeface="Arial"/>
              </a:rPr>
              <a:t>No single in-water algorithm will have global applicability;</a:t>
            </a:r>
          </a:p>
          <a:p>
            <a:pPr>
              <a:spcAft>
                <a:spcPts val="1800"/>
              </a:spcAft>
            </a:pPr>
            <a:r>
              <a:rPr lang="en-GB" sz="2000" dirty="0" smtClean="0">
                <a:latin typeface="Arial"/>
                <a:cs typeface="Arial"/>
              </a:rPr>
              <a:t>Need approach for dynamic selection of in-water algorithms</a:t>
            </a:r>
            <a:r>
              <a:rPr lang="en-GB" sz="2000" dirty="0" smtClean="0">
                <a:cs typeface="Arial"/>
              </a:rPr>
              <a:t>.</a:t>
            </a:r>
            <a:endParaRPr lang="en-GB" sz="2000" dirty="0">
              <a:cs typeface="Arial"/>
            </a:endParaRPr>
          </a:p>
        </p:txBody>
      </p:sp>
      <p:sp>
        <p:nvSpPr>
          <p:cNvPr id="17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12584" y="203645"/>
            <a:ext cx="179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Introduction</a:t>
            </a:r>
          </a:p>
        </p:txBody>
      </p:sp>
      <p:pic>
        <p:nvPicPr>
          <p:cNvPr id="16" name="Picture 15" descr="UoS-logo.pdf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9030" y="1085740"/>
            <a:ext cx="8944019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8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EO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key challenges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:</a:t>
            </a:r>
            <a:endParaRPr lang="en-GB" sz="20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Diversity in retrieval algorithms &amp; validation approaches</a:t>
            </a:r>
          </a:p>
          <a:p>
            <a:pPr marL="457200" indent="-4572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Inland water remote sensing community appears fragmented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6617" t="3470" r="15212" b="3914"/>
          <a:stretch/>
        </p:blipFill>
        <p:spPr>
          <a:xfrm>
            <a:off x="2415872" y="3420888"/>
            <a:ext cx="3644186" cy="29758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87301" y="4997698"/>
            <a:ext cx="3899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Search Keys: remote sensing, water quality, lakes (2015)</a:t>
            </a:r>
          </a:p>
          <a:p>
            <a:r>
              <a:rPr lang="en-GB" sz="1600" dirty="0" smtClean="0"/>
              <a:t>Filter: use of in-situ data for development/validation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219030" y="2732345"/>
            <a:ext cx="4175016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800"/>
              </a:spcAft>
            </a:pPr>
            <a:r>
              <a:rPr lang="en-US" sz="2000" b="1" dirty="0" smtClean="0">
                <a:solidFill>
                  <a:srgbClr val="17375E"/>
                </a:solidFill>
                <a:latin typeface="Arial"/>
                <a:cs typeface="Arial"/>
              </a:rPr>
              <a:t>Number of lakes per publication:</a:t>
            </a:r>
            <a:endParaRPr lang="en-GB" sz="2000" b="1" dirty="0">
              <a:solidFill>
                <a:srgbClr val="17375E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9884" y="254445"/>
            <a:ext cx="2254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EO Challenges</a:t>
            </a:r>
          </a:p>
        </p:txBody>
      </p:sp>
      <p:sp>
        <p:nvSpPr>
          <p:cNvPr id="20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6" name="Picture 15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6290047" y="41891610"/>
            <a:ext cx="3087347" cy="1231039"/>
          </a:xfrm>
          <a:prstGeom prst="rect">
            <a:avLst/>
          </a:prstGeom>
        </p:spPr>
      </p:pic>
      <p:pic>
        <p:nvPicPr>
          <p:cNvPr id="17" name="Picture 16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6442447" y="42044010"/>
            <a:ext cx="3087347" cy="1231039"/>
          </a:xfrm>
          <a:prstGeom prst="rect">
            <a:avLst/>
          </a:prstGeom>
        </p:spPr>
      </p:pic>
      <p:pic>
        <p:nvPicPr>
          <p:cNvPr id="18" name="Picture 17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6594847" y="42196410"/>
            <a:ext cx="3087347" cy="1231039"/>
          </a:xfrm>
          <a:prstGeom prst="rect">
            <a:avLst/>
          </a:prstGeom>
        </p:spPr>
      </p:pic>
      <p:pic>
        <p:nvPicPr>
          <p:cNvPr id="23" name="Picture 22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6747247" y="42348810"/>
            <a:ext cx="3087347" cy="1231039"/>
          </a:xfrm>
          <a:prstGeom prst="rect">
            <a:avLst/>
          </a:prstGeom>
        </p:spPr>
      </p:pic>
      <p:pic>
        <p:nvPicPr>
          <p:cNvPr id="27" name="Picture 26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54" name="Content Placeholder 2"/>
          <p:cNvSpPr txBox="1">
            <a:spLocks/>
          </p:cNvSpPr>
          <p:nvPr/>
        </p:nvSpPr>
        <p:spPr>
          <a:xfrm>
            <a:off x="323528" y="1066749"/>
            <a:ext cx="8696100" cy="81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800"/>
              </a:spcAft>
              <a:buNone/>
            </a:pPr>
            <a:r>
              <a:rPr lang="en-GB" sz="2000" b="1" dirty="0" smtClean="0">
                <a:solidFill>
                  <a:srgbClr val="173A85"/>
                </a:solidFill>
                <a:latin typeface="Arial"/>
                <a:cs typeface="Arial"/>
              </a:rPr>
              <a:t>Inter</a:t>
            </a:r>
            <a:r>
              <a:rPr lang="en-GB" sz="2000" b="1" dirty="0">
                <a:solidFill>
                  <a:srgbClr val="173A85"/>
                </a:solidFill>
                <a:latin typeface="Arial"/>
                <a:cs typeface="Arial"/>
              </a:rPr>
              <a:t>-comparison of biogeochemical algorithms for </a:t>
            </a:r>
            <a:r>
              <a:rPr lang="en-GB" sz="2000" b="1" dirty="0" smtClean="0">
                <a:solidFill>
                  <a:srgbClr val="173A85"/>
                </a:solidFill>
                <a:latin typeface="Arial"/>
                <a:cs typeface="Arial"/>
              </a:rPr>
              <a:t>ensemble in</a:t>
            </a:r>
            <a:r>
              <a:rPr lang="en-GB" sz="2000" b="1" dirty="0">
                <a:solidFill>
                  <a:srgbClr val="173A85"/>
                </a:solidFill>
                <a:latin typeface="Arial"/>
                <a:cs typeface="Arial"/>
              </a:rPr>
              <a:t>-water </a:t>
            </a:r>
            <a:r>
              <a:rPr lang="en-GB" sz="2000" b="1" dirty="0" smtClean="0">
                <a:solidFill>
                  <a:srgbClr val="173A85"/>
                </a:solidFill>
                <a:latin typeface="Arial"/>
                <a:cs typeface="Arial"/>
              </a:rPr>
              <a:t>model</a:t>
            </a:r>
            <a:endParaRPr lang="en-GB" sz="2000" b="1" dirty="0">
              <a:solidFill>
                <a:srgbClr val="173A85"/>
              </a:solidFill>
              <a:latin typeface="Arial"/>
              <a:cs typeface="Arial"/>
            </a:endParaRPr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389049" y="1877702"/>
            <a:ext cx="4130977" cy="42795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spcAft>
                <a:spcPts val="900"/>
              </a:spcAft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Research campaigns on UK and European lakes</a:t>
            </a:r>
          </a:p>
          <a:p>
            <a:pPr marL="176213" indent="-176213">
              <a:spcAft>
                <a:spcPts val="900"/>
              </a:spcAft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Space and time variability in optical properties </a:t>
            </a:r>
            <a:endParaRPr lang="en-GB" sz="2000" dirty="0" smtClean="0">
              <a:latin typeface="Arial"/>
              <a:cs typeface="Arial"/>
            </a:endParaRPr>
          </a:p>
          <a:p>
            <a:pPr marL="176213" indent="-176213">
              <a:spcAft>
                <a:spcPts val="900"/>
              </a:spcAft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Data to support validation of in-water models for parameter retrieval</a:t>
            </a:r>
          </a:p>
          <a:p>
            <a:pPr marL="576263" lvl="1" indent="-176213">
              <a:spcAft>
                <a:spcPts val="900"/>
              </a:spcAft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300 stations on 18 lakes</a:t>
            </a:r>
          </a:p>
          <a:p>
            <a:pPr marL="576263" lvl="1" indent="-176213">
              <a:spcAft>
                <a:spcPts val="900"/>
              </a:spcAft>
            </a:pP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S2/S3 validation 2015 onwards</a:t>
            </a:r>
          </a:p>
          <a:p>
            <a:pPr marL="576263" lvl="1" indent="-176213">
              <a:spcAft>
                <a:spcPts val="900"/>
              </a:spcAft>
            </a:pPr>
            <a:endParaRPr lang="en-GB" sz="16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7" name="Picture 56" descr="boat_from_buoy_on_lomond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574" y="1877702"/>
            <a:ext cx="3669603" cy="238109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402" y="4328393"/>
            <a:ext cx="2357729" cy="17006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9" r="6241"/>
          <a:stretch/>
        </p:blipFill>
        <p:spPr>
          <a:xfrm>
            <a:off x="7161284" y="4328394"/>
            <a:ext cx="1193893" cy="17006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012584" y="203645"/>
            <a:ext cx="2436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Cal/Val Activities</a:t>
            </a:r>
          </a:p>
        </p:txBody>
      </p:sp>
      <p:sp>
        <p:nvSpPr>
          <p:cNvPr id="28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4" name="Picture 13" descr="UoS-logo.pd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6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"/>
          <a:stretch/>
        </p:blipFill>
        <p:spPr>
          <a:xfrm>
            <a:off x="3939183" y="1161718"/>
            <a:ext cx="5080444" cy="27121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2584" y="203645"/>
            <a:ext cx="5371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In-situ and laboratory </a:t>
            </a:r>
            <a:r>
              <a:rPr lang="en-US" sz="2400" dirty="0" err="1">
                <a:solidFill>
                  <a:schemeClr val="tx2"/>
                </a:solidFill>
                <a:latin typeface="Arial"/>
                <a:cs typeface="Arial"/>
              </a:rPr>
              <a:t>i</a:t>
            </a:r>
            <a:r>
              <a:rPr lang="en-US" sz="2400" dirty="0" err="1" smtClean="0">
                <a:solidFill>
                  <a:schemeClr val="tx2"/>
                </a:solidFill>
                <a:latin typeface="Arial"/>
                <a:cs typeface="Arial"/>
              </a:rPr>
              <a:t>ntercomparison</a:t>
            </a:r>
            <a:endParaRPr lang="en-US" sz="2400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7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9" name="Picture 8" descr="UoS-logo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221734" y="4021938"/>
            <a:ext cx="3704923" cy="323767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latin typeface="Arial"/>
                <a:cs typeface="Arial"/>
              </a:rPr>
              <a:t>Hosted by NERC Field Spectroscopy Facility</a:t>
            </a:r>
          </a:p>
          <a:p>
            <a:pPr lvl="1"/>
            <a:r>
              <a:rPr lang="en-GB" sz="1200" dirty="0" err="1" smtClean="0">
                <a:latin typeface="Arial"/>
                <a:cs typeface="Arial"/>
              </a:rPr>
              <a:t>Satlantic</a:t>
            </a:r>
            <a:r>
              <a:rPr lang="en-GB" sz="1200" dirty="0" smtClean="0">
                <a:latin typeface="Arial"/>
                <a:cs typeface="Arial"/>
              </a:rPr>
              <a:t> </a:t>
            </a:r>
            <a:r>
              <a:rPr lang="en-GB" sz="1200" dirty="0" err="1" smtClean="0">
                <a:latin typeface="Arial"/>
                <a:cs typeface="Arial"/>
              </a:rPr>
              <a:t>HyperSAS</a:t>
            </a:r>
            <a:endParaRPr lang="en-GB" sz="1200" dirty="0" smtClean="0">
              <a:latin typeface="Arial"/>
              <a:cs typeface="Arial"/>
            </a:endParaRPr>
          </a:p>
          <a:p>
            <a:pPr lvl="1"/>
            <a:r>
              <a:rPr lang="en-GB" sz="1200" dirty="0" err="1" smtClean="0">
                <a:latin typeface="Arial"/>
                <a:cs typeface="Arial"/>
              </a:rPr>
              <a:t>TriOS</a:t>
            </a:r>
            <a:r>
              <a:rPr lang="en-GB" sz="1200" dirty="0" smtClean="0">
                <a:latin typeface="Arial"/>
                <a:cs typeface="Arial"/>
              </a:rPr>
              <a:t> RAMSES</a:t>
            </a:r>
          </a:p>
          <a:p>
            <a:pPr lvl="1"/>
            <a:r>
              <a:rPr lang="en-GB" sz="1200" dirty="0" smtClean="0">
                <a:latin typeface="Arial"/>
                <a:cs typeface="Arial"/>
              </a:rPr>
              <a:t>WISP-3 (x1)</a:t>
            </a:r>
          </a:p>
          <a:p>
            <a:pPr lvl="1"/>
            <a:r>
              <a:rPr lang="en-GB" sz="1200" dirty="0" smtClean="0">
                <a:latin typeface="Arial"/>
                <a:cs typeface="Arial"/>
              </a:rPr>
              <a:t>ASD </a:t>
            </a:r>
            <a:r>
              <a:rPr lang="en-GB" sz="1200" dirty="0" err="1" smtClean="0">
                <a:latin typeface="Arial"/>
                <a:cs typeface="Arial"/>
              </a:rPr>
              <a:t>FieldSpec</a:t>
            </a:r>
            <a:endParaRPr lang="en-GB" sz="1600" dirty="0" smtClean="0">
              <a:latin typeface="Arial"/>
              <a:cs typeface="Arial"/>
            </a:endParaRPr>
          </a:p>
          <a:p>
            <a:r>
              <a:rPr lang="en-GB" sz="1600" dirty="0" smtClean="0">
                <a:latin typeface="Arial"/>
                <a:cs typeface="Arial"/>
              </a:rPr>
              <a:t>Wavelength &amp; radiometric calibrations plus stray light characterisation</a:t>
            </a:r>
          </a:p>
        </p:txBody>
      </p:sp>
      <p:pic>
        <p:nvPicPr>
          <p:cNvPr id="11" name="Picture 10" descr="IMG_000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83" y="4240510"/>
            <a:ext cx="2445384" cy="1834038"/>
          </a:xfrm>
          <a:prstGeom prst="rect">
            <a:avLst/>
          </a:prstGeom>
        </p:spPr>
      </p:pic>
      <p:pic>
        <p:nvPicPr>
          <p:cNvPr id="12" name="Picture 11" descr="IMG_004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164" y="4260955"/>
            <a:ext cx="2443463" cy="18325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60" y="1519214"/>
            <a:ext cx="370492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dirty="0"/>
              <a:t>USTIR, PML, Tartu Observatory, Water Insight and Stockholm University </a:t>
            </a:r>
            <a:endParaRPr lang="en-GB" dirty="0" smtClean="0"/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GB" sz="1600" dirty="0" smtClean="0">
                <a:latin typeface="Arial"/>
                <a:cs typeface="Arial"/>
              </a:rPr>
              <a:t>Inter-comparison </a:t>
            </a:r>
            <a:r>
              <a:rPr lang="en-GB" sz="1600" dirty="0">
                <a:latin typeface="Arial"/>
                <a:cs typeface="Arial"/>
              </a:rPr>
              <a:t>of </a:t>
            </a:r>
            <a:r>
              <a:rPr lang="en-GB" sz="1600" i="1" dirty="0">
                <a:latin typeface="Arial"/>
                <a:cs typeface="Arial"/>
              </a:rPr>
              <a:t>in situ </a:t>
            </a:r>
            <a:r>
              <a:rPr lang="en-GB" sz="1600" dirty="0">
                <a:latin typeface="Arial"/>
                <a:cs typeface="Arial"/>
              </a:rPr>
              <a:t>radiometric measurements</a:t>
            </a: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GB" sz="1600" dirty="0">
                <a:latin typeface="Arial"/>
                <a:cs typeface="Arial"/>
              </a:rPr>
              <a:t>Effect of instruments (incl. calibration), methods and protocols on data comparability</a:t>
            </a:r>
            <a:endParaRPr lang="en-GB" sz="16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4260" y="1097007"/>
            <a:ext cx="282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Avenir Next Medium"/>
                <a:cs typeface="Avenir Next Medium"/>
              </a:rPr>
              <a:t>NERC INCIS-3IVE project</a:t>
            </a:r>
            <a:endParaRPr lang="en-US" b="1" dirty="0">
              <a:solidFill>
                <a:srgbClr val="002060"/>
              </a:solidFill>
              <a:latin typeface="Avenir Next Medium"/>
              <a:cs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4377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pic>
        <p:nvPicPr>
          <p:cNvPr id="21" name="Picture 20" descr="Screen Shot 2015-01-06 at 14.12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492" y="4643757"/>
            <a:ext cx="3458860" cy="1781014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968423" y="932662"/>
            <a:ext cx="6879040" cy="3578214"/>
            <a:chOff x="1331195" y="1757232"/>
            <a:chExt cx="6449583" cy="325025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t="25623" r="3211" b="26984"/>
            <a:stretch/>
          </p:blipFill>
          <p:spPr>
            <a:xfrm>
              <a:off x="1331195" y="1757232"/>
              <a:ext cx="6449583" cy="3250251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233160" y="2895600"/>
              <a:ext cx="36000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472940" y="2362200"/>
              <a:ext cx="36000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6156960" y="2857500"/>
              <a:ext cx="36000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4526280" y="2369820"/>
              <a:ext cx="36000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526280" y="2339340"/>
              <a:ext cx="36000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6667500" y="2705100"/>
              <a:ext cx="36000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6713220" y="2651760"/>
              <a:ext cx="36000" cy="4571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66127" y="4547055"/>
            <a:ext cx="8953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Aft>
                <a:spcPts val="900"/>
              </a:spcAft>
              <a:buFont typeface="Wingdings" charset="2"/>
              <a:buChar char="§"/>
            </a:pPr>
            <a:r>
              <a:rPr lang="en-GB" dirty="0" smtClean="0">
                <a:latin typeface="Arial"/>
                <a:cs typeface="Arial"/>
              </a:rPr>
              <a:t>Data </a:t>
            </a:r>
            <a:r>
              <a:rPr lang="en-GB" dirty="0">
                <a:latin typeface="Arial"/>
                <a:cs typeface="Arial"/>
              </a:rPr>
              <a:t>from almost </a:t>
            </a:r>
            <a:r>
              <a:rPr lang="en-GB" b="1" dirty="0" smtClean="0">
                <a:latin typeface="Arial"/>
                <a:cs typeface="Arial"/>
              </a:rPr>
              <a:t>1500</a:t>
            </a:r>
            <a:r>
              <a:rPr lang="en-GB" dirty="0" smtClean="0">
                <a:latin typeface="Arial"/>
                <a:cs typeface="Arial"/>
              </a:rPr>
              <a:t> lakes</a:t>
            </a:r>
          </a:p>
          <a:p>
            <a:pPr marL="342900" lvl="1" indent="-342900">
              <a:spcAft>
                <a:spcPts val="900"/>
              </a:spcAft>
              <a:buFont typeface="Wingdings" charset="2"/>
              <a:buChar char="§"/>
            </a:pPr>
            <a:r>
              <a:rPr lang="en-GB" dirty="0" smtClean="0">
                <a:latin typeface="Arial"/>
                <a:cs typeface="Arial"/>
              </a:rPr>
              <a:t>Radiometric </a:t>
            </a:r>
            <a:r>
              <a:rPr lang="en-GB" dirty="0">
                <a:latin typeface="Arial"/>
                <a:cs typeface="Arial"/>
              </a:rPr>
              <a:t>data from </a:t>
            </a:r>
            <a:r>
              <a:rPr lang="en-GB" b="1" dirty="0" smtClean="0">
                <a:latin typeface="Arial"/>
                <a:cs typeface="Arial"/>
              </a:rPr>
              <a:t>~4000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stations on </a:t>
            </a:r>
            <a:r>
              <a:rPr lang="en-GB" b="1" dirty="0">
                <a:latin typeface="Arial"/>
                <a:cs typeface="Arial"/>
              </a:rPr>
              <a:t>&gt;250 </a:t>
            </a:r>
            <a:r>
              <a:rPr lang="en-GB" dirty="0" smtClean="0">
                <a:latin typeface="Arial"/>
                <a:cs typeface="Arial"/>
              </a:rPr>
              <a:t>lakes</a:t>
            </a:r>
          </a:p>
          <a:p>
            <a:pPr marL="342900" lvl="1" indent="-342900">
              <a:spcAft>
                <a:spcPts val="900"/>
              </a:spcAft>
              <a:buFont typeface="Wingdings" charset="2"/>
              <a:buChar char="§"/>
            </a:pPr>
            <a:r>
              <a:rPr lang="en-GB" dirty="0" smtClean="0">
                <a:latin typeface="Arial"/>
                <a:cs typeface="Arial"/>
              </a:rPr>
              <a:t>At least </a:t>
            </a:r>
            <a:r>
              <a:rPr lang="en-GB" b="1" dirty="0" smtClean="0">
                <a:latin typeface="Arial"/>
                <a:cs typeface="Arial"/>
              </a:rPr>
              <a:t>40 </a:t>
            </a:r>
            <a:r>
              <a:rPr lang="en-GB" dirty="0" smtClean="0">
                <a:latin typeface="Arial"/>
                <a:cs typeface="Arial"/>
              </a:rPr>
              <a:t>peer-reviewed papers</a:t>
            </a:r>
            <a:endParaRPr lang="en-GB" b="1" dirty="0" smtClean="0">
              <a:latin typeface="Arial"/>
              <a:cs typeface="Arial"/>
            </a:endParaRPr>
          </a:p>
          <a:p>
            <a:pPr marL="342900" lvl="1" indent="-342900">
              <a:spcAft>
                <a:spcPts val="900"/>
              </a:spcAft>
              <a:buFont typeface="Wingdings" charset="2"/>
              <a:buChar char="§"/>
            </a:pPr>
            <a:r>
              <a:rPr lang="en-GB" b="1" dirty="0" smtClean="0">
                <a:latin typeface="Arial"/>
                <a:cs typeface="Arial"/>
              </a:rPr>
              <a:t>~1000 </a:t>
            </a:r>
            <a:r>
              <a:rPr lang="en-GB" dirty="0" smtClean="0">
                <a:latin typeface="Arial"/>
                <a:cs typeface="Arial"/>
              </a:rPr>
              <a:t>stations </a:t>
            </a:r>
            <a:r>
              <a:rPr lang="en-GB" dirty="0">
                <a:latin typeface="Arial"/>
                <a:cs typeface="Arial"/>
              </a:rPr>
              <a:t>with </a:t>
            </a:r>
            <a:r>
              <a:rPr lang="en-GB" i="1" dirty="0">
                <a:latin typeface="Arial"/>
                <a:cs typeface="Arial"/>
              </a:rPr>
              <a:t>in situ </a:t>
            </a:r>
            <a:r>
              <a:rPr lang="en-GB" dirty="0">
                <a:latin typeface="Arial"/>
                <a:cs typeface="Arial"/>
              </a:rPr>
              <a:t>IOP </a:t>
            </a:r>
            <a:r>
              <a:rPr lang="en-GB" dirty="0" smtClean="0">
                <a:latin typeface="Arial"/>
                <a:cs typeface="Arial"/>
              </a:rPr>
              <a:t>data spectra</a:t>
            </a:r>
          </a:p>
          <a:p>
            <a:pPr marL="342900" lvl="1" indent="-342900">
              <a:spcAft>
                <a:spcPts val="900"/>
              </a:spcAft>
              <a:buFont typeface="Wingdings" charset="2"/>
              <a:buChar char="§"/>
            </a:pPr>
            <a:r>
              <a:rPr lang="en-GB" b="1" dirty="0" smtClean="0">
                <a:latin typeface="Arial"/>
                <a:cs typeface="Arial"/>
              </a:rPr>
              <a:t>2221 </a:t>
            </a:r>
            <a:r>
              <a:rPr lang="en-GB" dirty="0" smtClean="0">
                <a:latin typeface="Arial"/>
                <a:cs typeface="Arial"/>
              </a:rPr>
              <a:t>stations with </a:t>
            </a:r>
            <a:r>
              <a:rPr lang="en-GB" dirty="0" err="1" smtClean="0">
                <a:latin typeface="Arial"/>
                <a:cs typeface="Arial"/>
              </a:rPr>
              <a:t>a</a:t>
            </a:r>
            <a:r>
              <a:rPr lang="en-GB" baseline="-25000" dirty="0" err="1" smtClean="0">
                <a:latin typeface="Arial"/>
                <a:cs typeface="Arial"/>
              </a:rPr>
              <a:t>cdom</a:t>
            </a:r>
            <a:r>
              <a:rPr lang="en-GB" dirty="0" smtClean="0">
                <a:latin typeface="Arial"/>
                <a:cs typeface="Arial"/>
              </a:rPr>
              <a:t>(442)</a:t>
            </a:r>
            <a:endParaRPr lang="en-GB" b="1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9884" y="203645"/>
            <a:ext cx="1758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LIMNADES</a:t>
            </a:r>
          </a:p>
        </p:txBody>
      </p:sp>
      <p:sp>
        <p:nvSpPr>
          <p:cNvPr id="28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20" name="Picture 19" descr="UoS-logo.pd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1602" y="1002081"/>
            <a:ext cx="1186255" cy="48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2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55" y="889110"/>
            <a:ext cx="5799432" cy="54597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2584" y="190945"/>
            <a:ext cx="3189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LIMNADES: The Data</a:t>
            </a:r>
          </a:p>
        </p:txBody>
      </p:sp>
      <p:sp>
        <p:nvSpPr>
          <p:cNvPr id="15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10" name="Picture 9" descr="UoS-logo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61545" y="5365243"/>
            <a:ext cx="3092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en-GB" sz="1600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rs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l-G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λ)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3025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spectra 1-nm interval </a:t>
            </a:r>
            <a:endParaRPr lang="en-GB" sz="1600" dirty="0" smtClean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	     from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400-800 nm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1"/>
            <a:ext cx="9163050" cy="666119"/>
          </a:xfrm>
          <a:prstGeom prst="rect">
            <a:avLst/>
          </a:prstGeom>
          <a:solidFill>
            <a:srgbClr val="8EB4E3"/>
          </a:solidFill>
          <a:ln>
            <a:solidFill>
              <a:srgbClr val="4F81BD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banner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0" y="-50800"/>
            <a:ext cx="869074" cy="9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914" y="62169"/>
            <a:ext cx="830713" cy="578551"/>
          </a:xfrm>
          <a:prstGeom prst="rect">
            <a:avLst/>
          </a:prstGeom>
        </p:spPr>
      </p:pic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1996737" y="4138490"/>
            <a:ext cx="914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406073" y="4138490"/>
            <a:ext cx="914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912691" y="3928644"/>
            <a:ext cx="1295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[0, 1]</a:t>
            </a:r>
            <a:endParaRPr lang="el-GR" sz="2000" dirty="0"/>
          </a:p>
        </p:txBody>
      </p:sp>
      <p:sp>
        <p:nvSpPr>
          <p:cNvPr id="4" name="Rectangle 3"/>
          <p:cNvSpPr/>
          <p:nvPr/>
        </p:nvSpPr>
        <p:spPr>
          <a:xfrm>
            <a:off x="2695902" y="2408887"/>
            <a:ext cx="27042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i="1" dirty="0"/>
              <a:t>K-means </a:t>
            </a:r>
            <a:endParaRPr lang="en-GB" sz="2400" b="1" i="1" dirty="0" smtClean="0"/>
          </a:p>
          <a:p>
            <a:pPr>
              <a:spcBef>
                <a:spcPct val="50000"/>
              </a:spcBef>
            </a:pPr>
            <a:r>
              <a:rPr lang="en-GB" sz="2400" i="1" dirty="0">
                <a:solidFill>
                  <a:schemeClr val="tx2">
                    <a:lumMod val="50000"/>
                  </a:schemeClr>
                </a:solidFill>
              </a:rPr>
              <a:t>cluster membership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85741" y="1088042"/>
            <a:ext cx="26673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i="1" dirty="0" smtClean="0"/>
              <a:t>Model-based</a:t>
            </a:r>
          </a:p>
          <a:p>
            <a:pPr>
              <a:spcBef>
                <a:spcPct val="50000"/>
              </a:spcBef>
            </a:pPr>
            <a:r>
              <a:rPr lang="en-GB" sz="2400" i="1" dirty="0">
                <a:solidFill>
                  <a:schemeClr val="tx2">
                    <a:lumMod val="50000"/>
                  </a:schemeClr>
                </a:solidFill>
              </a:rPr>
              <a:t>Cluster membership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5139847" y="1367633"/>
            <a:ext cx="914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5857304" y="1167578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Statistically optimal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n.c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flipH="1">
            <a:off x="2032151" y="2737837"/>
            <a:ext cx="914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-321219" y="2548111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smtClean="0"/>
              <a:t>0 or 1</a:t>
            </a:r>
            <a:endParaRPr lang="el-GR" sz="2000" dirty="0"/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4828177" y="2737837"/>
            <a:ext cx="914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5388375" y="2526742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</a:rPr>
              <a:t>Reference distribution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flipH="1">
            <a:off x="1981125" y="1367633"/>
            <a:ext cx="914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887182" y="1167578"/>
            <a:ext cx="9068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dirty="0" smtClean="0">
                <a:solidFill>
                  <a:schemeClr val="tx2">
                    <a:lumMod val="50000"/>
                  </a:schemeClr>
                </a:solidFill>
              </a:rPr>
              <a:t> 0 or 1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H="1">
            <a:off x="1648357" y="5442052"/>
            <a:ext cx="914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5291211" y="5442052"/>
            <a:ext cx="9144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738085" y="5202055"/>
            <a:ext cx="7441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[0, 1]</a:t>
            </a:r>
            <a:endParaRPr lang="el-GR" sz="2000" dirty="0"/>
          </a:p>
        </p:txBody>
      </p:sp>
      <p:sp>
        <p:nvSpPr>
          <p:cNvPr id="7" name="Rectangle 6"/>
          <p:cNvSpPr/>
          <p:nvPr/>
        </p:nvSpPr>
        <p:spPr>
          <a:xfrm>
            <a:off x="6477792" y="3933506"/>
            <a:ext cx="17381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V</a:t>
            </a:r>
            <a:r>
              <a:rPr lang="en-GB" sz="2000" b="0" i="0" u="none" strike="noStrike" baseline="0" dirty="0" smtClean="0"/>
              <a:t>alidity indices</a:t>
            </a:r>
            <a:endParaRPr lang="en-GB" sz="2000" dirty="0"/>
          </a:p>
        </p:txBody>
      </p:sp>
      <p:sp>
        <p:nvSpPr>
          <p:cNvPr id="40" name="Rectangle 39"/>
          <p:cNvSpPr/>
          <p:nvPr/>
        </p:nvSpPr>
        <p:spPr>
          <a:xfrm>
            <a:off x="6286611" y="5202877"/>
            <a:ext cx="1419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H</a:t>
            </a:r>
            <a:r>
              <a:rPr lang="en-GB" sz="2000" dirty="0" smtClean="0"/>
              <a:t>ierarchical</a:t>
            </a:r>
            <a:endParaRPr lang="en-GB" sz="2000" dirty="0"/>
          </a:p>
        </p:txBody>
      </p:sp>
      <p:sp>
        <p:nvSpPr>
          <p:cNvPr id="41" name="Rectangle 40"/>
          <p:cNvSpPr/>
          <p:nvPr/>
        </p:nvSpPr>
        <p:spPr>
          <a:xfrm>
            <a:off x="2793251" y="3641100"/>
            <a:ext cx="27029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i="1" dirty="0" smtClean="0"/>
              <a:t>fuzzy c-means</a:t>
            </a:r>
          </a:p>
          <a:p>
            <a:pPr>
              <a:spcBef>
                <a:spcPct val="50000"/>
              </a:spcBef>
            </a:pPr>
            <a:r>
              <a:rPr lang="en-GB" sz="2400" i="1" dirty="0">
                <a:solidFill>
                  <a:schemeClr val="tx2">
                    <a:lumMod val="50000"/>
                  </a:schemeClr>
                </a:solidFill>
              </a:rPr>
              <a:t>partial membership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640660" y="5025593"/>
            <a:ext cx="25695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i="1" dirty="0"/>
              <a:t>b</a:t>
            </a:r>
            <a:r>
              <a:rPr lang="en-GB" sz="2400" b="1" i="1" dirty="0" smtClean="0"/>
              <a:t>agged FCM</a:t>
            </a:r>
          </a:p>
          <a:p>
            <a:pPr>
              <a:spcBef>
                <a:spcPct val="50000"/>
              </a:spcBef>
            </a:pPr>
            <a:r>
              <a:rPr lang="en-GB" sz="2400" i="1" dirty="0">
                <a:solidFill>
                  <a:schemeClr val="tx2">
                    <a:lumMod val="50000"/>
                  </a:schemeClr>
                </a:solidFill>
              </a:rPr>
              <a:t>Bayesian clustering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74194" y="6135329"/>
            <a:ext cx="177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Rand index&gt;0.75</a:t>
            </a:r>
            <a:endParaRPr lang="en-GB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012584" y="203645"/>
            <a:ext cx="283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Clustering methods</a:t>
            </a:r>
          </a:p>
        </p:txBody>
      </p:sp>
      <p:sp>
        <p:nvSpPr>
          <p:cNvPr id="44" name="Rectangle 13"/>
          <p:cNvSpPr/>
          <p:nvPr/>
        </p:nvSpPr>
        <p:spPr>
          <a:xfrm>
            <a:off x="3203848" y="6475467"/>
            <a:ext cx="5976664" cy="382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5" name="Rectangle 14"/>
          <p:cNvSpPr/>
          <p:nvPr/>
        </p:nvSpPr>
        <p:spPr>
          <a:xfrm>
            <a:off x="5424" y="6475467"/>
            <a:ext cx="3198423" cy="382534"/>
          </a:xfrm>
          <a:prstGeom prst="rect">
            <a:avLst/>
          </a:prstGeom>
          <a:solidFill>
            <a:srgbClr val="8E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IOCCG-21 Committee Meeting </a:t>
            </a:r>
            <a:endParaRPr lang="en-GB" sz="1600" dirty="0">
              <a:solidFill>
                <a:srgbClr val="17375E"/>
              </a:solidFill>
            </a:endParaRPr>
          </a:p>
        </p:txBody>
      </p:sp>
      <p:pic>
        <p:nvPicPr>
          <p:cNvPr id="34" name="Picture 33" descr="UoS-logo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80" b="22994"/>
          <a:stretch/>
        </p:blipFill>
        <p:spPr>
          <a:xfrm>
            <a:off x="7758178" y="6398059"/>
            <a:ext cx="1365720" cy="5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28030</TotalTime>
  <Words>2645</Words>
  <Application>Microsoft Macintosh PowerPoint</Application>
  <PresentationFormat>On-screen Show (4:3)</PresentationFormat>
  <Paragraphs>450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Avenir Next Medium</vt:lpstr>
      <vt:lpstr>Calibri</vt:lpstr>
      <vt:lpstr>Thonburi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Stirling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Andrew Tyler</dc:creator>
  <cp:keywords/>
  <dc:description/>
  <cp:lastModifiedBy>Microsoft Office User</cp:lastModifiedBy>
  <cp:revision>281</cp:revision>
  <cp:lastPrinted>2015-06-09T08:00:46Z</cp:lastPrinted>
  <dcterms:created xsi:type="dcterms:W3CDTF">2015-05-20T22:09:28Z</dcterms:created>
  <dcterms:modified xsi:type="dcterms:W3CDTF">2016-03-03T15:57:23Z</dcterms:modified>
  <cp:category/>
</cp:coreProperties>
</file>